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notesMasterIdLst>
    <p:notesMasterId r:id="rId19"/>
  </p:notesMasterIdLst>
  <p:handoutMasterIdLst>
    <p:handoutMasterId r:id="rId20"/>
  </p:handoutMasterIdLst>
  <p:sldIdLst>
    <p:sldId id="272" r:id="rId2"/>
    <p:sldId id="547" r:id="rId3"/>
    <p:sldId id="590" r:id="rId4"/>
    <p:sldId id="558" r:id="rId5"/>
    <p:sldId id="585" r:id="rId6"/>
    <p:sldId id="583" r:id="rId7"/>
    <p:sldId id="584" r:id="rId8"/>
    <p:sldId id="586" r:id="rId9"/>
    <p:sldId id="587" r:id="rId10"/>
    <p:sldId id="589" r:id="rId11"/>
    <p:sldId id="574" r:id="rId12"/>
    <p:sldId id="591" r:id="rId13"/>
    <p:sldId id="562" r:id="rId14"/>
    <p:sldId id="580" r:id="rId15"/>
    <p:sldId id="592" r:id="rId16"/>
    <p:sldId id="621" r:id="rId17"/>
    <p:sldId id="577" r:id="rId18"/>
  </p:sldIdLst>
  <p:sldSz cx="9144000" cy="6858000" type="screen4x3"/>
  <p:notesSz cx="6797675" cy="9926638"/>
  <p:defaultTextStyle>
    <a:defPPr>
      <a:defRPr lang="zh-TW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FF3300"/>
    <a:srgbClr val="D60093"/>
    <a:srgbClr val="000000"/>
    <a:srgbClr val="FFFFCC"/>
    <a:srgbClr val="CC3300"/>
    <a:srgbClr val="006699"/>
    <a:srgbClr val="009900"/>
    <a:srgbClr val="C2D9F2"/>
    <a:srgbClr val="94DAD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1174" autoAdjust="0"/>
    <p:restoredTop sz="93457" autoAdjust="0"/>
  </p:normalViewPr>
  <p:slideViewPr>
    <p:cSldViewPr>
      <p:cViewPr varScale="1">
        <p:scale>
          <a:sx n="67" d="100"/>
          <a:sy n="67" d="100"/>
        </p:scale>
        <p:origin x="-82" y="-35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744"/>
    </p:cViewPr>
    <p:sldLst>
      <p:sld r:id="rId1" collapse="1"/>
    </p:sldLst>
  </p:outlineViewPr>
  <p:notesTextViewPr>
    <p:cViewPr>
      <p:scale>
        <a:sx n="25" d="100"/>
        <a:sy n="25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1" d="100"/>
          <a:sy n="61" d="100"/>
        </p:scale>
        <p:origin x="-3293" y="-101"/>
      </p:cViewPr>
      <p:guideLst>
        <p:guide orient="horz" pos="3126"/>
        <p:guide pos="2141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9011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9011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9011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fld id="{0871D871-3700-4278-9CFE-8030728279C7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sr-Cyrl-CS"/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endParaRPr lang="sr-Cyrl-CS"/>
          </a:p>
        </p:txBody>
      </p:sp>
      <p:sp>
        <p:nvSpPr>
          <p:cNvPr id="614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5988" y="744538"/>
            <a:ext cx="4965700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6144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Cyrl-CS" smtClean="0"/>
              <a:t>Click to edit Master text styles</a:t>
            </a:r>
          </a:p>
          <a:p>
            <a:pPr lvl="1"/>
            <a:r>
              <a:rPr lang="sr-Cyrl-CS" smtClean="0"/>
              <a:t>Second level</a:t>
            </a:r>
          </a:p>
          <a:p>
            <a:pPr lvl="2"/>
            <a:r>
              <a:rPr lang="sr-Cyrl-CS" smtClean="0"/>
              <a:t>Third level</a:t>
            </a:r>
          </a:p>
          <a:p>
            <a:pPr lvl="3"/>
            <a:r>
              <a:rPr lang="sr-Cyrl-CS" smtClean="0"/>
              <a:t>Fourth level</a:t>
            </a:r>
          </a:p>
          <a:p>
            <a:pPr lvl="4"/>
            <a:r>
              <a:rPr lang="sr-Cyrl-CS" smtClean="0"/>
              <a:t>Fifth level</a:t>
            </a:r>
          </a:p>
        </p:txBody>
      </p:sp>
      <p:sp>
        <p:nvSpPr>
          <p:cNvPr id="6144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sr-Cyrl-CS"/>
          </a:p>
        </p:txBody>
      </p:sp>
      <p:sp>
        <p:nvSpPr>
          <p:cNvPr id="6144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fld id="{6B29DF09-C800-4352-8B4E-435F31ADE9DC}" type="slidenum">
              <a:rPr lang="sr-Cyrl-CS"/>
              <a:pPr/>
              <a:t>‹#›</a:t>
            </a:fld>
            <a:endParaRPr lang="sr-Cyrl-C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29DF09-C800-4352-8B4E-435F31ADE9DC}" type="slidenum">
              <a:rPr lang="sr-Cyrl-CS" smtClean="0"/>
              <a:pPr/>
              <a:t>1</a:t>
            </a:fld>
            <a:endParaRPr lang="sr-Cyrl-C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7" name="Line 57"/>
          <p:cNvSpPr>
            <a:spLocks noChangeShapeType="1"/>
          </p:cNvSpPr>
          <p:nvPr userDrawn="1"/>
        </p:nvSpPr>
        <p:spPr bwMode="ltGray">
          <a:xfrm>
            <a:off x="8839200" y="0"/>
            <a:ext cx="0" cy="2362200"/>
          </a:xfrm>
          <a:prstGeom prst="line">
            <a:avLst/>
          </a:prstGeom>
          <a:noFill/>
          <a:ln w="9525">
            <a:solidFill>
              <a:schemeClr val="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10298" name="Group 58"/>
          <p:cNvGrpSpPr>
            <a:grpSpLocks/>
          </p:cNvGrpSpPr>
          <p:nvPr userDrawn="1"/>
        </p:nvGrpSpPr>
        <p:grpSpPr bwMode="auto">
          <a:xfrm>
            <a:off x="4763" y="887413"/>
            <a:ext cx="6654800" cy="2851150"/>
            <a:chOff x="3" y="559"/>
            <a:chExt cx="4192" cy="1796"/>
          </a:xfrm>
        </p:grpSpPr>
        <p:sp>
          <p:nvSpPr>
            <p:cNvPr id="10299" name="Line 59"/>
            <p:cNvSpPr>
              <a:spLocks noChangeShapeType="1"/>
            </p:cNvSpPr>
            <p:nvPr userDrawn="1"/>
          </p:nvSpPr>
          <p:spPr bwMode="ltGray">
            <a:xfrm>
              <a:off x="506" y="559"/>
              <a:ext cx="0" cy="1796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0" name="Line 60"/>
            <p:cNvSpPr>
              <a:spLocks noChangeShapeType="1"/>
            </p:cNvSpPr>
            <p:nvPr userDrawn="1"/>
          </p:nvSpPr>
          <p:spPr bwMode="ltGray">
            <a:xfrm flipH="1" flipV="1">
              <a:off x="3" y="1924"/>
              <a:ext cx="3211" cy="1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1" name="Line 61"/>
            <p:cNvSpPr>
              <a:spLocks noChangeShapeType="1"/>
            </p:cNvSpPr>
            <p:nvPr userDrawn="1"/>
          </p:nvSpPr>
          <p:spPr bwMode="ltGray">
            <a:xfrm flipH="1" flipV="1">
              <a:off x="384" y="938"/>
              <a:ext cx="3811" cy="1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2" name="Arc 62"/>
            <p:cNvSpPr>
              <a:spLocks/>
            </p:cNvSpPr>
            <p:nvPr userDrawn="1"/>
          </p:nvSpPr>
          <p:spPr bwMode="ltGray">
            <a:xfrm rot="16200000" flipH="1">
              <a:off x="426" y="860"/>
              <a:ext cx="156" cy="157"/>
            </a:xfrm>
            <a:custGeom>
              <a:avLst/>
              <a:gdLst>
                <a:gd name="G0" fmla="+- 21595 0 0"/>
                <a:gd name="G1" fmla="+- 21600 0 0"/>
                <a:gd name="G2" fmla="+- 21600 0 0"/>
                <a:gd name="T0" fmla="*/ 21114 w 43195"/>
                <a:gd name="T1" fmla="*/ 5 h 43200"/>
                <a:gd name="T2" fmla="*/ 0 w 43195"/>
                <a:gd name="T3" fmla="*/ 22056 h 43200"/>
                <a:gd name="T4" fmla="*/ 21595 w 43195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195" h="43200" fill="none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</a:path>
                <a:path w="43195" h="43200" stroke="0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  <a:lnTo>
                    <a:pt x="21595" y="21600"/>
                  </a:lnTo>
                  <a:close/>
                </a:path>
              </a:pathLst>
            </a:cu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10303" name="Group 63"/>
          <p:cNvGrpSpPr>
            <a:grpSpLocks/>
          </p:cNvGrpSpPr>
          <p:nvPr userDrawn="1"/>
        </p:nvGrpSpPr>
        <p:grpSpPr bwMode="auto">
          <a:xfrm>
            <a:off x="2349500" y="3098800"/>
            <a:ext cx="6045200" cy="2876550"/>
            <a:chOff x="1480" y="1952"/>
            <a:chExt cx="3808" cy="1812"/>
          </a:xfrm>
        </p:grpSpPr>
        <p:sp>
          <p:nvSpPr>
            <p:cNvPr id="10304" name="Line 64"/>
            <p:cNvSpPr>
              <a:spLocks noChangeShapeType="1"/>
            </p:cNvSpPr>
            <p:nvPr userDrawn="1"/>
          </p:nvSpPr>
          <p:spPr bwMode="ltGray">
            <a:xfrm flipV="1">
              <a:off x="1480" y="3442"/>
              <a:ext cx="3808" cy="0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5" name="Line 65"/>
            <p:cNvSpPr>
              <a:spLocks noChangeShapeType="1"/>
            </p:cNvSpPr>
            <p:nvPr userDrawn="1"/>
          </p:nvSpPr>
          <p:spPr bwMode="ltGray">
            <a:xfrm flipH="1">
              <a:off x="5172" y="1952"/>
              <a:ext cx="0" cy="1812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6" name="Arc 66"/>
            <p:cNvSpPr>
              <a:spLocks/>
            </p:cNvSpPr>
            <p:nvPr userDrawn="1"/>
          </p:nvSpPr>
          <p:spPr bwMode="ltGray">
            <a:xfrm rot="5400000">
              <a:off x="5097" y="3346"/>
              <a:ext cx="156" cy="157"/>
            </a:xfrm>
            <a:custGeom>
              <a:avLst/>
              <a:gdLst>
                <a:gd name="G0" fmla="+- 21595 0 0"/>
                <a:gd name="G1" fmla="+- 21600 0 0"/>
                <a:gd name="G2" fmla="+- 21600 0 0"/>
                <a:gd name="T0" fmla="*/ 21114 w 43195"/>
                <a:gd name="T1" fmla="*/ 5 h 43200"/>
                <a:gd name="T2" fmla="*/ 0 w 43195"/>
                <a:gd name="T3" fmla="*/ 22056 h 43200"/>
                <a:gd name="T4" fmla="*/ 21595 w 43195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195" h="43200" fill="none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</a:path>
                <a:path w="43195" h="43200" stroke="0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  <a:lnTo>
                    <a:pt x="21595" y="21600"/>
                  </a:lnTo>
                  <a:close/>
                </a:path>
              </a:pathLst>
            </a:cu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10307" name="Rectangle 67"/>
          <p:cNvSpPr>
            <a:spLocks noGrp="1" noChangeArrowheads="1"/>
          </p:cNvSpPr>
          <p:nvPr>
            <p:ph type="ctrTitle"/>
          </p:nvPr>
        </p:nvSpPr>
        <p:spPr>
          <a:xfrm>
            <a:off x="990600" y="1752600"/>
            <a:ext cx="7772400" cy="1143000"/>
          </a:xfrm>
        </p:spPr>
        <p:txBody>
          <a:bodyPr/>
          <a:lstStyle>
            <a:lvl1pPr>
              <a:defRPr b="1">
                <a:solidFill>
                  <a:schemeClr val="tx1"/>
                </a:solidFill>
              </a:defRPr>
            </a:lvl1pPr>
          </a:lstStyle>
          <a:p>
            <a:r>
              <a:rPr lang="sr-Latn-CS" altLang="zh-TW"/>
              <a:t>TITLE</a:t>
            </a:r>
            <a:endParaRPr lang="en-US" altLang="zh-TW"/>
          </a:p>
        </p:txBody>
      </p:sp>
      <p:sp>
        <p:nvSpPr>
          <p:cNvPr id="10308" name="Rectangle 68" descr="Rectangle: Click to edit Master text styles&#10;Second level&#10;Third level&#10;Fourth level&#10;Fifth level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309938"/>
            <a:ext cx="6400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sr-Latn-CS" altLang="zh-TW"/>
              <a:t>Subtitle</a:t>
            </a:r>
            <a:endParaRPr lang="en-US" altLang="zh-TW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89713" y="304800"/>
            <a:ext cx="1943100" cy="59451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5650" y="304800"/>
            <a:ext cx="5681663" cy="59451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5828" y="304800"/>
            <a:ext cx="8052636" cy="1143000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28800"/>
            <a:ext cx="8064896" cy="4608512"/>
          </a:xfrm>
        </p:spPr>
        <p:txBody>
          <a:bodyPr/>
          <a:lstStyle>
            <a:lvl2pPr>
              <a:defRPr sz="2200" baseline="0"/>
            </a:lvl2pPr>
            <a:lvl3pPr>
              <a:defRPr sz="2000" baseline="0"/>
            </a:lvl3pPr>
            <a:lvl4pPr>
              <a:buFont typeface="Arial" pitchFamily="34" charset="0"/>
              <a:buChar char="•"/>
              <a:defRPr baseline="0">
                <a:latin typeface="Calibri" pitchFamily="34" charset="0"/>
              </a:defRPr>
            </a:lvl4pPr>
            <a:lvl5pPr>
              <a:defRPr baseline="0"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0413" y="1773238"/>
            <a:ext cx="3810000" cy="44767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2813" y="1773238"/>
            <a:ext cx="3810000" cy="44767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74" name="Line 58"/>
          <p:cNvSpPr>
            <a:spLocks noChangeShapeType="1"/>
          </p:cNvSpPr>
          <p:nvPr/>
        </p:nvSpPr>
        <p:spPr bwMode="ltGray">
          <a:xfrm>
            <a:off x="8839200" y="0"/>
            <a:ext cx="0" cy="2362200"/>
          </a:xfrm>
          <a:prstGeom prst="line">
            <a:avLst/>
          </a:prstGeom>
          <a:noFill/>
          <a:ln w="9525">
            <a:solidFill>
              <a:schemeClr val="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9275" name="Group 59"/>
          <p:cNvGrpSpPr>
            <a:grpSpLocks/>
          </p:cNvGrpSpPr>
          <p:nvPr/>
        </p:nvGrpSpPr>
        <p:grpSpPr bwMode="auto">
          <a:xfrm>
            <a:off x="414338" y="1416050"/>
            <a:ext cx="1784350" cy="2324100"/>
            <a:chOff x="96" y="916"/>
            <a:chExt cx="2208" cy="2876"/>
          </a:xfrm>
        </p:grpSpPr>
        <p:sp>
          <p:nvSpPr>
            <p:cNvPr id="9276" name="Line 60"/>
            <p:cNvSpPr>
              <a:spLocks noChangeShapeType="1"/>
            </p:cNvSpPr>
            <p:nvPr/>
          </p:nvSpPr>
          <p:spPr bwMode="ltGray">
            <a:xfrm flipH="1">
              <a:off x="96" y="1037"/>
              <a:ext cx="2208" cy="0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77" name="Line 61"/>
            <p:cNvSpPr>
              <a:spLocks noChangeShapeType="1"/>
            </p:cNvSpPr>
            <p:nvPr/>
          </p:nvSpPr>
          <p:spPr bwMode="ltGray">
            <a:xfrm>
              <a:off x="336" y="920"/>
              <a:ext cx="0" cy="2872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78" name="Arc 62"/>
            <p:cNvSpPr>
              <a:spLocks/>
            </p:cNvSpPr>
            <p:nvPr/>
          </p:nvSpPr>
          <p:spPr bwMode="ltGray">
            <a:xfrm flipH="1">
              <a:off x="217" y="916"/>
              <a:ext cx="239" cy="239"/>
            </a:xfrm>
            <a:custGeom>
              <a:avLst/>
              <a:gdLst>
                <a:gd name="G0" fmla="+- 21595 0 0"/>
                <a:gd name="G1" fmla="+- 21600 0 0"/>
                <a:gd name="G2" fmla="+- 21600 0 0"/>
                <a:gd name="T0" fmla="*/ 21114 w 43195"/>
                <a:gd name="T1" fmla="*/ 5 h 43200"/>
                <a:gd name="T2" fmla="*/ 0 w 43195"/>
                <a:gd name="T3" fmla="*/ 22056 h 43200"/>
                <a:gd name="T4" fmla="*/ 21595 w 43195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195" h="43200" fill="none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</a:path>
                <a:path w="43195" h="43200" stroke="0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  <a:lnTo>
                    <a:pt x="21595" y="21600"/>
                  </a:lnTo>
                  <a:close/>
                </a:path>
              </a:pathLst>
            </a:cu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9279" name="Rectangle 63"/>
          <p:cNvSpPr>
            <a:spLocks noGrp="1" noChangeArrowheads="1"/>
          </p:cNvSpPr>
          <p:nvPr>
            <p:ph type="title"/>
          </p:nvPr>
        </p:nvSpPr>
        <p:spPr bwMode="auto">
          <a:xfrm>
            <a:off x="755650" y="3048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altLang="zh-TW" smtClean="0"/>
              <a:t>TITLE</a:t>
            </a:r>
            <a:endParaRPr lang="en-US" altLang="zh-TW" smtClean="0"/>
          </a:p>
        </p:txBody>
      </p:sp>
      <p:sp>
        <p:nvSpPr>
          <p:cNvPr id="9280" name="Rectangle 64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 bwMode="auto">
          <a:xfrm>
            <a:off x="760413" y="1773238"/>
            <a:ext cx="7772400" cy="4476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altLang="zh-TW" smtClean="0"/>
              <a:t>Word</a:t>
            </a:r>
            <a:endParaRPr lang="en-US" altLang="zh-TW" smtClean="0"/>
          </a:p>
          <a:p>
            <a:pPr lvl="1"/>
            <a:r>
              <a:rPr lang="sr-Latn-CS" altLang="zh-TW" smtClean="0"/>
              <a:t>Word</a:t>
            </a:r>
          </a:p>
          <a:p>
            <a:pPr lvl="2"/>
            <a:r>
              <a:rPr lang="sr-Latn-CS" altLang="zh-TW" smtClean="0"/>
              <a:t>Word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Wingdings" pitchFamily="2" charset="2"/>
        <a:buChar char="w"/>
        <a:defRPr kumimoji="1"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w"/>
        <a:defRPr kumimoji="1" sz="2000">
          <a:solidFill>
            <a:schemeClr val="tx1"/>
          </a:solidFill>
          <a:latin typeface="+mn-lt"/>
          <a:ea typeface="新細明體" pitchFamily="18" charset="-120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95000"/>
        <a:buFont typeface="Wingdings" pitchFamily="2" charset="2"/>
        <a:buChar char="w"/>
        <a:defRPr kumimoji="1">
          <a:solidFill>
            <a:schemeClr val="tx1"/>
          </a:solidFill>
          <a:latin typeface="+mn-lt"/>
          <a:ea typeface="新細明體" pitchFamily="18" charset="-120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46" name="Rectangle 46"/>
          <p:cNvSpPr>
            <a:spLocks noGrp="1" noChangeArrowheads="1"/>
          </p:cNvSpPr>
          <p:nvPr>
            <p:ph type="ctrTitle"/>
          </p:nvPr>
        </p:nvSpPr>
        <p:spPr>
          <a:xfrm>
            <a:off x="899592" y="1709936"/>
            <a:ext cx="7863408" cy="1143000"/>
          </a:xfrm>
        </p:spPr>
        <p:txBody>
          <a:bodyPr>
            <a:normAutofit fontScale="90000"/>
          </a:bodyPr>
          <a:lstStyle/>
          <a:p>
            <a:r>
              <a:rPr lang="ru-RU" sz="2700" b="0" dirty="0" smtClean="0"/>
              <a:t>НАСТАВНА ЈЕДИНИЦА </a:t>
            </a:r>
            <a:r>
              <a:rPr lang="en-US" sz="2700" b="0" dirty="0" smtClean="0"/>
              <a:t>9</a:t>
            </a:r>
            <a:r>
              <a:rPr lang="ru-RU" sz="2700" b="0" dirty="0" smtClean="0"/>
              <a:t>: </a:t>
            </a:r>
            <a:br>
              <a:rPr lang="ru-RU" sz="2700" b="0" dirty="0" smtClean="0"/>
            </a:br>
            <a:r>
              <a:rPr lang="ru-RU" sz="2700" b="0" dirty="0" smtClean="0"/>
              <a:t/>
            </a:r>
            <a:br>
              <a:rPr lang="ru-RU" sz="2700" b="0" dirty="0" smtClean="0"/>
            </a:br>
            <a:r>
              <a:rPr lang="sr-Cyrl-RS" dirty="0" smtClean="0"/>
              <a:t> Основе фармакогенетике 	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25647" name="Rectangle 47" descr="Rectangle: Click to edit Master text styles&#10;Second level&#10;Third level&#10;Fourth level&#10;Fifth level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309938"/>
            <a:ext cx="7110413" cy="1990725"/>
          </a:xfrm>
        </p:spPr>
        <p:txBody>
          <a:bodyPr/>
          <a:lstStyle/>
          <a:p>
            <a:r>
              <a:rPr lang="sr-Cyrl-CS" sz="2000" dirty="0"/>
              <a:t>ИНТЕГРИСАНЕ АКАДЕМСКЕ СТУДИЈЕ</a:t>
            </a:r>
            <a:r>
              <a:rPr lang="en-US" sz="2000" dirty="0"/>
              <a:t> </a:t>
            </a:r>
            <a:r>
              <a:rPr lang="sr-Cyrl-CS" sz="2000" dirty="0"/>
              <a:t>ФАРМАЦИЈЕ</a:t>
            </a:r>
            <a:endParaRPr lang="en-US" sz="2000" dirty="0"/>
          </a:p>
          <a:p>
            <a:endParaRPr lang="en-US" sz="2000" dirty="0"/>
          </a:p>
          <a:p>
            <a:r>
              <a:rPr lang="sr-Cyrl-CS" sz="2000" dirty="0"/>
              <a:t>Предмет: </a:t>
            </a:r>
            <a:r>
              <a:rPr lang="sr-Cyrl-CS" sz="2000" dirty="0" smtClean="0"/>
              <a:t>Фармакокинетика </a:t>
            </a:r>
            <a:endParaRPr lang="sr-Cyrl-CS" sz="2000" dirty="0"/>
          </a:p>
          <a:p>
            <a:endParaRPr lang="sr-Cyrl-CS" sz="1000" dirty="0"/>
          </a:p>
          <a:p>
            <a:endParaRPr lang="sr-Cyrl-CS" sz="1000" dirty="0"/>
          </a:p>
          <a:p>
            <a:pPr algn="r"/>
            <a:r>
              <a:rPr lang="sr-Cyrl-CS" sz="1800" dirty="0" smtClean="0"/>
              <a:t>Проф. </a:t>
            </a:r>
            <a:r>
              <a:rPr lang="sr-Cyrl-CS" sz="1800" dirty="0"/>
              <a:t>др Наташа Ђорђевић</a:t>
            </a:r>
            <a:r>
              <a:rPr lang="en-US" sz="2000" dirty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CS" b="1" dirty="0" smtClean="0"/>
              <a:t>Генотипизација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dirty="0" smtClean="0"/>
              <a:t>-</a:t>
            </a:r>
            <a:r>
              <a:rPr lang="sr-Cyrl-RS" dirty="0" smtClean="0"/>
              <a:t> основни принципи </a:t>
            </a:r>
            <a:r>
              <a:rPr lang="en-US" dirty="0" smtClean="0"/>
              <a:t>PCR </a:t>
            </a:r>
            <a:r>
              <a:rPr lang="sr-Cyrl-RS" dirty="0" smtClean="0"/>
              <a:t>методе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28800"/>
            <a:ext cx="8280920" cy="4968552"/>
          </a:xfrm>
        </p:spPr>
        <p:txBody>
          <a:bodyPr>
            <a:normAutofit fontScale="92500" lnSpcReduction="20000"/>
          </a:bodyPr>
          <a:lstStyle/>
          <a:p>
            <a:r>
              <a:rPr lang="sr-Cyrl-CS" dirty="0" smtClean="0"/>
              <a:t>Реакција се одвија у циклусима који се понављају, а сваки циклус укључује три основне фазе: </a:t>
            </a:r>
          </a:p>
          <a:p>
            <a:pPr marL="914400" lvl="1" indent="-457200">
              <a:buFont typeface="+mj-lt"/>
              <a:buAutoNum type="arabicPeriod"/>
            </a:pPr>
            <a:r>
              <a:rPr lang="sr-Cyrl-CS" dirty="0" smtClean="0"/>
              <a:t>Денатурација (расплитање) ланца ДНК</a:t>
            </a:r>
          </a:p>
          <a:p>
            <a:pPr lvl="2"/>
            <a:r>
              <a:rPr lang="sr-Cyrl-CS" dirty="0" smtClean="0"/>
              <a:t>на око 95º</a:t>
            </a:r>
            <a:r>
              <a:rPr lang="en-US" dirty="0" smtClean="0"/>
              <a:t>C</a:t>
            </a:r>
            <a:r>
              <a:rPr lang="sr-Cyrl-CS" dirty="0" smtClean="0"/>
              <a:t> се раскидају водоничне везе које постоје између комплементарних ланаца ДНК матрице и долази до нарушавања секундарне структуре молекула, па се ланци ДНК раздвајају, што омогућава везивање прајмера</a:t>
            </a:r>
          </a:p>
          <a:p>
            <a:pPr marL="914400" lvl="1" indent="-457200">
              <a:buFont typeface="+mj-lt"/>
              <a:buAutoNum type="arabicPeriod"/>
            </a:pPr>
            <a:r>
              <a:rPr lang="sr-Cyrl-CS" dirty="0" smtClean="0"/>
              <a:t>Хибридизација (везивање) прајмера са матрицом</a:t>
            </a:r>
          </a:p>
          <a:p>
            <a:pPr lvl="2"/>
            <a:r>
              <a:rPr lang="sr-Cyrl-CS" dirty="0" smtClean="0"/>
              <a:t>прајмери су олигонуклеотидни ланци комплементарни крајевима ДНК секвенце од интереса, који својим везивањем одређују и ограничавају сегмент ДНК који ће даље умножавати</a:t>
            </a:r>
          </a:p>
          <a:p>
            <a:pPr marL="914400" lvl="1" indent="-457200">
              <a:buFont typeface="+mj-lt"/>
              <a:buAutoNum type="arabicPeriod"/>
            </a:pPr>
            <a:r>
              <a:rPr lang="sr-Cyrl-CS" dirty="0" smtClean="0"/>
              <a:t>Елонгација (продужавање) прајмера, односно синтеза новог полинуклеотидног ланца</a:t>
            </a:r>
          </a:p>
          <a:p>
            <a:pPr lvl="2"/>
            <a:r>
              <a:rPr lang="sr-Cyrl-CS" dirty="0" smtClean="0"/>
              <a:t>на прајмер везан за матрицу у смеру 5'- 3' надограђују се слободни нуклеотиди присутни у реакционој смеши, а елонгација се, као и везивање прајмера, врши по принципу комплементарности са матрицом у присуству ензима ДНК полимеразе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>
                <a:latin typeface="+mn-lt"/>
              </a:rPr>
              <a:t>Фармакогенетика </a:t>
            </a:r>
            <a:br>
              <a:rPr lang="ru-RU" b="1" dirty="0">
                <a:latin typeface="+mn-lt"/>
              </a:rPr>
            </a:br>
            <a:r>
              <a:rPr lang="ru-RU" sz="4000" dirty="0">
                <a:latin typeface="+mn-lt"/>
              </a:rPr>
              <a:t>- примена у </a:t>
            </a:r>
            <a:r>
              <a:rPr lang="sr-Cyrl-CS" sz="4000" dirty="0">
                <a:latin typeface="+mn-lt"/>
              </a:rPr>
              <a:t>истраживањима</a:t>
            </a:r>
            <a:r>
              <a:rPr lang="ru-RU" sz="4000" dirty="0">
                <a:latin typeface="+mn-lt"/>
              </a:rPr>
              <a:t> -</a:t>
            </a:r>
            <a:endParaRPr lang="en-US" sz="4000" dirty="0">
              <a:latin typeface="+mn-lt"/>
            </a:endParaRPr>
          </a:p>
        </p:txBody>
      </p:sp>
      <p:sp>
        <p:nvSpPr>
          <p:cNvPr id="161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1600" y="1782763"/>
            <a:ext cx="7715200" cy="4525962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90000"/>
              </a:lnSpc>
            </a:pPr>
            <a:r>
              <a:rPr lang="sr-Cyrl-CS" dirty="0" smtClean="0"/>
              <a:t>Фармакогенетика има улогу у:</a:t>
            </a:r>
          </a:p>
          <a:p>
            <a:pPr lvl="1">
              <a:lnSpc>
                <a:spcPct val="90000"/>
              </a:lnSpc>
            </a:pPr>
            <a:r>
              <a:rPr lang="sr-Cyrl-CS" dirty="0" smtClean="0"/>
              <a:t>анализи </a:t>
            </a:r>
            <a:r>
              <a:rPr lang="sr-Cyrl-CS" dirty="0"/>
              <a:t>г</a:t>
            </a:r>
            <a:r>
              <a:rPr lang="ru-RU" dirty="0"/>
              <a:t>ен</a:t>
            </a:r>
            <a:r>
              <a:rPr lang="sr-Cyrl-CS" dirty="0"/>
              <a:t>а</a:t>
            </a:r>
            <a:r>
              <a:rPr lang="ru-RU" dirty="0"/>
              <a:t> </a:t>
            </a:r>
            <a:r>
              <a:rPr lang="sr-Cyrl-CS" dirty="0"/>
              <a:t>који кодирају </a:t>
            </a:r>
            <a:r>
              <a:rPr lang="ru-RU" dirty="0"/>
              <a:t>транспортере, метаболишуће ензиме, рецепторе </a:t>
            </a:r>
            <a:endParaRPr lang="ru-RU" dirty="0" smtClean="0"/>
          </a:p>
          <a:p>
            <a:pPr lvl="2">
              <a:lnSpc>
                <a:spcPct val="90000"/>
              </a:lnSpc>
            </a:pPr>
            <a:r>
              <a:rPr lang="ru-RU" dirty="0" smtClean="0"/>
              <a:t>утврђивању наследне основе за измењену фармакокинетику и фармакодинамику лека</a:t>
            </a:r>
          </a:p>
          <a:p>
            <a:pPr lvl="1">
              <a:lnSpc>
                <a:spcPct val="90000"/>
              </a:lnSpc>
            </a:pPr>
            <a:r>
              <a:rPr lang="ru-RU" dirty="0" smtClean="0"/>
              <a:t>утврђивању асоцијација између присуства или одсуства одређене генске варијације и фармакокинетике/фармакодинамике лека</a:t>
            </a:r>
            <a:endParaRPr lang="ru-RU" dirty="0"/>
          </a:p>
          <a:p>
            <a:pPr lvl="1">
              <a:lnSpc>
                <a:spcPct val="90000"/>
              </a:lnSpc>
            </a:pPr>
            <a:r>
              <a:rPr lang="ru-RU" dirty="0" smtClean="0"/>
              <a:t>откривању </a:t>
            </a:r>
            <a:r>
              <a:rPr lang="ru-RU" dirty="0"/>
              <a:t>механизама који доводе до интер-индивидуалних варијација у одговору на лек </a:t>
            </a:r>
          </a:p>
          <a:p>
            <a:pPr lvl="1">
              <a:lnSpc>
                <a:spcPct val="90000"/>
              </a:lnSpc>
            </a:pPr>
            <a:r>
              <a:rPr lang="sr-Cyrl-CS" dirty="0" smtClean="0"/>
              <a:t>развоју </a:t>
            </a:r>
            <a:r>
              <a:rPr lang="sr-Cyrl-CS" dirty="0"/>
              <a:t>нових </a:t>
            </a:r>
            <a:r>
              <a:rPr lang="sr-Cyrl-CS" dirty="0" smtClean="0"/>
              <a:t>лекова</a:t>
            </a:r>
          </a:p>
          <a:p>
            <a:pPr lvl="2">
              <a:lnSpc>
                <a:spcPct val="90000"/>
              </a:lnSpc>
            </a:pPr>
            <a:r>
              <a:rPr lang="sr-Cyrl-RS" dirty="0" smtClean="0"/>
              <a:t>намењених целој популацији</a:t>
            </a:r>
          </a:p>
          <a:p>
            <a:pPr lvl="2">
              <a:lnSpc>
                <a:spcPct val="90000"/>
              </a:lnSpc>
            </a:pPr>
            <a:r>
              <a:rPr lang="sr-Cyrl-RS" dirty="0" smtClean="0"/>
              <a:t>намењених генетски одређеној субпопулацији</a:t>
            </a:r>
          </a:p>
          <a:p>
            <a:pPr lvl="1">
              <a:lnSpc>
                <a:spcPct val="90000"/>
              </a:lnSpc>
            </a:pPr>
            <a:r>
              <a:rPr lang="sr-Cyrl-RS" dirty="0" smtClean="0"/>
              <a:t>ре-евалуацији лекова који су већ на тржишту</a:t>
            </a:r>
          </a:p>
          <a:p>
            <a:pPr lvl="2">
              <a:lnSpc>
                <a:spcPct val="90000"/>
              </a:lnSpc>
            </a:pPr>
            <a:r>
              <a:rPr lang="sr-Cyrl-RS" dirty="0" smtClean="0"/>
              <a:t>повратак лекова који су повучени из примене због НДЛ</a:t>
            </a:r>
          </a:p>
          <a:p>
            <a:pPr lvl="2">
              <a:lnSpc>
                <a:spcPct val="90000"/>
              </a:lnSpc>
            </a:pPr>
            <a:r>
              <a:rPr lang="sr-Cyrl-RS" dirty="0" smtClean="0"/>
              <a:t>скрининг пацијената за утврђивање група које су у ризику од НДЛ</a:t>
            </a:r>
          </a:p>
          <a:p>
            <a:pPr lvl="1">
              <a:lnSpc>
                <a:spcPct val="90000"/>
              </a:lnSpc>
            </a:pPr>
            <a:endParaRPr lang="sr-Cyrl-RS" dirty="0" smtClean="0"/>
          </a:p>
          <a:p>
            <a:pPr lvl="1">
              <a:lnSpc>
                <a:spcPct val="90000"/>
              </a:lnSpc>
            </a:pPr>
            <a:endParaRPr lang="sr-Cyrl-C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+mn-lt"/>
              </a:rPr>
              <a:t>Фармакогенетика </a:t>
            </a:r>
            <a:br>
              <a:rPr lang="ru-RU" b="1">
                <a:latin typeface="+mn-lt"/>
              </a:rPr>
            </a:br>
            <a:r>
              <a:rPr lang="ru-RU" sz="4000">
                <a:latin typeface="+mn-lt"/>
              </a:rPr>
              <a:t>- примена у </a:t>
            </a:r>
            <a:r>
              <a:rPr lang="sr-Cyrl-CS" sz="4000">
                <a:latin typeface="+mn-lt"/>
              </a:rPr>
              <a:t>истраживањима</a:t>
            </a:r>
            <a:r>
              <a:rPr lang="ru-RU" sz="4000">
                <a:latin typeface="+mn-lt"/>
              </a:rPr>
              <a:t> -</a:t>
            </a:r>
            <a:endParaRPr lang="en-US" sz="4000">
              <a:latin typeface="+mn-lt"/>
            </a:endParaRPr>
          </a:p>
        </p:txBody>
      </p:sp>
      <p:sp>
        <p:nvSpPr>
          <p:cNvPr id="161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1600" y="1782763"/>
            <a:ext cx="7715200" cy="4525962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sr-Cyrl-CS" dirty="0" smtClean="0"/>
              <a:t>Етичка </a:t>
            </a:r>
            <a:r>
              <a:rPr lang="sr-Cyrl-CS" dirty="0"/>
              <a:t>питања </a:t>
            </a:r>
          </a:p>
          <a:p>
            <a:pPr lvl="1">
              <a:lnSpc>
                <a:spcPct val="90000"/>
              </a:lnSpc>
            </a:pPr>
            <a:r>
              <a:rPr lang="sr-Cyrl-CS" dirty="0"/>
              <a:t>Однос личне и опште користи</a:t>
            </a:r>
            <a:r>
              <a:rPr lang="ru-RU" dirty="0"/>
              <a:t> </a:t>
            </a:r>
            <a:endParaRPr lang="ru-RU" dirty="0" smtClean="0"/>
          </a:p>
          <a:p>
            <a:pPr lvl="2">
              <a:lnSpc>
                <a:spcPct val="90000"/>
              </a:lnSpc>
            </a:pPr>
            <a:r>
              <a:rPr lang="ru-RU" dirty="0" smtClean="0"/>
              <a:t>у свим клиничким истраживањима, укључујући фармакогенетска, лична корист испитаника увек је изнад опште користи која се очекује од резултата истраживања</a:t>
            </a:r>
            <a:endParaRPr lang="ru-RU" dirty="0"/>
          </a:p>
          <a:p>
            <a:pPr lvl="1">
              <a:lnSpc>
                <a:spcPct val="90000"/>
              </a:lnSpc>
            </a:pPr>
            <a:r>
              <a:rPr lang="sr-Cyrl-RS" dirty="0" smtClean="0"/>
              <a:t>Информисани пристанак</a:t>
            </a:r>
          </a:p>
          <a:p>
            <a:pPr lvl="2">
              <a:lnSpc>
                <a:spcPct val="90000"/>
              </a:lnSpc>
            </a:pPr>
            <a:r>
              <a:rPr lang="en-US" dirty="0" smtClean="0"/>
              <a:t>o</a:t>
            </a:r>
            <a:r>
              <a:rPr lang="sr-Cyrl-RS" dirty="0" smtClean="0"/>
              <a:t>бавезан у свим клиничким истраживањима</a:t>
            </a:r>
          </a:p>
          <a:p>
            <a:pPr lvl="1">
              <a:lnSpc>
                <a:spcPct val="90000"/>
              </a:lnSpc>
            </a:pPr>
            <a:r>
              <a:rPr lang="sr-Cyrl-CS" dirty="0" smtClean="0"/>
              <a:t>Обележавање</a:t>
            </a:r>
            <a:r>
              <a:rPr lang="sr-Cyrl-CS" dirty="0"/>
              <a:t>, чување и употреба </a:t>
            </a:r>
            <a:r>
              <a:rPr lang="sr-Cyrl-CS" dirty="0" smtClean="0"/>
              <a:t>узорака</a:t>
            </a:r>
          </a:p>
          <a:p>
            <a:pPr lvl="2">
              <a:lnSpc>
                <a:spcPct val="90000"/>
              </a:lnSpc>
            </a:pPr>
            <a:r>
              <a:rPr lang="sr-Cyrl-CS" dirty="0" smtClean="0"/>
              <a:t>анонимни и анонимизирани узорци, кодирање</a:t>
            </a:r>
          </a:p>
          <a:p>
            <a:pPr lvl="2">
              <a:lnSpc>
                <a:spcPct val="90000"/>
              </a:lnSpc>
            </a:pPr>
            <a:r>
              <a:rPr lang="sr-Cyrl-CS" dirty="0" smtClean="0"/>
              <a:t>дужина и услови чувања</a:t>
            </a:r>
            <a:endParaRPr lang="sr-Cyrl-CS" dirty="0"/>
          </a:p>
          <a:p>
            <a:pPr lvl="1">
              <a:lnSpc>
                <a:spcPct val="90000"/>
              </a:lnSpc>
            </a:pPr>
            <a:r>
              <a:rPr lang="sr-Cyrl-CS" dirty="0"/>
              <a:t>Питање осетљиве </a:t>
            </a:r>
            <a:r>
              <a:rPr lang="sr-Cyrl-CS" dirty="0" smtClean="0"/>
              <a:t>информације</a:t>
            </a:r>
          </a:p>
          <a:p>
            <a:pPr lvl="2">
              <a:lnSpc>
                <a:spcPct val="90000"/>
              </a:lnSpc>
            </a:pPr>
            <a:r>
              <a:rPr lang="sr-Cyrl-CS" dirty="0" smtClean="0"/>
              <a:t>генетска информација сматра се осетљивом</a:t>
            </a:r>
            <a:r>
              <a:rPr lang="en-US" dirty="0" smtClean="0"/>
              <a:t>, </a:t>
            </a:r>
            <a:r>
              <a:rPr lang="sr-Cyrl-RS" dirty="0" smtClean="0"/>
              <a:t>због чега подлеже посебном опрезу при процесуирању</a:t>
            </a:r>
            <a:endParaRPr lang="sr-Cyrl-C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ru-RU" sz="4800" b="1" dirty="0" smtClean="0"/>
              <a:t>Фармакогенетика </a:t>
            </a:r>
            <a:br>
              <a:rPr lang="ru-RU" sz="4800" b="1" dirty="0" smtClean="0"/>
            </a:br>
            <a:r>
              <a:rPr lang="ru-RU" dirty="0" smtClean="0"/>
              <a:t>- примена у клиничкој пракси -</a:t>
            </a:r>
            <a:endParaRPr lang="sr-Cyrl-CS" sz="3200" dirty="0" smtClean="0"/>
          </a:p>
        </p:txBody>
      </p:sp>
      <p:sp>
        <p:nvSpPr>
          <p:cNvPr id="12291" name="Rectangle 4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</a:pPr>
            <a:r>
              <a:rPr lang="ru-RU" dirty="0" smtClean="0"/>
              <a:t>Индикације за примену фармакогенетике:</a:t>
            </a:r>
          </a:p>
          <a:p>
            <a:pPr lvl="1">
              <a:lnSpc>
                <a:spcPct val="90000"/>
              </a:lnSpc>
            </a:pPr>
            <a:r>
              <a:rPr lang="ru-RU" dirty="0" smtClean="0"/>
              <a:t>Одговор на терапију и/или нежељени ефекти су у директној вези са дозом лека</a:t>
            </a:r>
          </a:p>
          <a:p>
            <a:pPr lvl="1">
              <a:lnSpc>
                <a:spcPct val="90000"/>
              </a:lnSpc>
            </a:pPr>
            <a:r>
              <a:rPr lang="ru-RU" dirty="0" smtClean="0"/>
              <a:t>Титрирање дозе није оптималан приступ јер:</a:t>
            </a:r>
          </a:p>
          <a:p>
            <a:pPr lvl="2">
              <a:lnSpc>
                <a:spcPct val="90000"/>
              </a:lnSpc>
            </a:pPr>
            <a:r>
              <a:rPr lang="ru-RU" dirty="0" smtClean="0"/>
              <a:t>Болест је превише озбиљна да би се ризиковао период субдозирања и/или могући нежељени ефекти су превише озбиљни </a:t>
            </a:r>
          </a:p>
          <a:p>
            <a:pPr lvl="2">
              <a:lnSpc>
                <a:spcPct val="90000"/>
              </a:lnSpc>
            </a:pPr>
            <a:r>
              <a:rPr lang="ru-RU" dirty="0" smtClean="0"/>
              <a:t>Одговор на терапију и/или нежељени ефекти су одложени или их је превише тешко пратити</a:t>
            </a:r>
          </a:p>
          <a:p>
            <a:pPr lvl="2">
              <a:lnSpc>
                <a:spcPct val="90000"/>
              </a:lnSpc>
            </a:pPr>
            <a:r>
              <a:rPr lang="ru-RU" dirty="0" smtClean="0"/>
              <a:t>Постоје значајне интер-индивидуалне разлике у одговору на терапију </a:t>
            </a:r>
          </a:p>
          <a:p>
            <a:pPr lvl="2">
              <a:lnSpc>
                <a:spcPct val="90000"/>
              </a:lnSpc>
            </a:pPr>
            <a:r>
              <a:rPr lang="ru-RU" dirty="0" smtClean="0"/>
              <a:t>У диспозицији лека учествују полиморфни протеини</a:t>
            </a:r>
          </a:p>
          <a:p>
            <a:pPr lvl="2">
              <a:lnSpc>
                <a:spcPct val="90000"/>
              </a:lnSpc>
            </a:pPr>
            <a:r>
              <a:rPr lang="ru-RU" dirty="0" smtClean="0"/>
              <a:t>Постоји доказана повезаност са исходом терапије</a:t>
            </a:r>
          </a:p>
          <a:p>
            <a:pPr lvl="2">
              <a:lnSpc>
                <a:spcPct val="90000"/>
              </a:lnSpc>
            </a:pPr>
            <a:r>
              <a:rPr lang="ru-RU" dirty="0" smtClean="0"/>
              <a:t>Лек има малу терапијску ширину</a:t>
            </a:r>
          </a:p>
          <a:p>
            <a:pPr lvl="2">
              <a:lnSpc>
                <a:spcPct val="90000"/>
              </a:lnSpc>
            </a:pPr>
            <a:r>
              <a:rPr lang="ru-RU" dirty="0" smtClean="0"/>
              <a:t>Ефекат лечења зависи од метаболита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42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>
                <a:latin typeface="+mn-lt"/>
              </a:rPr>
              <a:t>Фармакогенетика </a:t>
            </a:r>
            <a:br>
              <a:rPr lang="ru-RU" b="1" dirty="0">
                <a:latin typeface="+mn-lt"/>
              </a:rPr>
            </a:br>
            <a:r>
              <a:rPr lang="ru-RU" sz="4000" dirty="0">
                <a:latin typeface="+mn-lt"/>
              </a:rPr>
              <a:t>- примена у клиничкој пракси -</a:t>
            </a:r>
            <a:endParaRPr lang="en-US" sz="4000" dirty="0">
              <a:latin typeface="+mn-lt"/>
            </a:endParaRPr>
          </a:p>
        </p:txBody>
      </p:sp>
      <p:sp>
        <p:nvSpPr>
          <p:cNvPr id="163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sr-Cyrl-CS" dirty="0"/>
              <a:t>Заснива се на фармакогенетском тесту</a:t>
            </a:r>
          </a:p>
          <a:p>
            <a:pPr lvl="1"/>
            <a:r>
              <a:rPr lang="sr-Cyrl-CS" dirty="0"/>
              <a:t>алтернатива </a:t>
            </a:r>
            <a:r>
              <a:rPr lang="sr-Cyrl-CS" i="1" dirty="0"/>
              <a:t>''</a:t>
            </a:r>
            <a:r>
              <a:rPr lang="en-US" altLang="ko-KR" i="1" dirty="0">
                <a:ea typeface="굴림" charset="-127"/>
              </a:rPr>
              <a:t>one</a:t>
            </a:r>
            <a:r>
              <a:rPr lang="sr-Cyrl-CS" altLang="ko-KR" i="1" dirty="0"/>
              <a:t> </a:t>
            </a:r>
            <a:r>
              <a:rPr lang="en-US" altLang="ko-KR" i="1" dirty="0">
                <a:ea typeface="굴림" charset="-127"/>
              </a:rPr>
              <a:t>drug</a:t>
            </a:r>
            <a:r>
              <a:rPr lang="sr-Cyrl-CS" altLang="ko-KR" i="1" dirty="0"/>
              <a:t>/</a:t>
            </a:r>
            <a:r>
              <a:rPr lang="en-US" altLang="ko-KR" i="1" dirty="0">
                <a:ea typeface="굴림" charset="-127"/>
              </a:rPr>
              <a:t>dose</a:t>
            </a:r>
            <a:r>
              <a:rPr lang="sr-Cyrl-CS" altLang="ko-KR" i="1" dirty="0"/>
              <a:t> </a:t>
            </a:r>
            <a:r>
              <a:rPr lang="en-US" altLang="ko-KR" i="1" dirty="0">
                <a:ea typeface="굴림" charset="-127"/>
              </a:rPr>
              <a:t>fits</a:t>
            </a:r>
            <a:r>
              <a:rPr lang="sr-Cyrl-CS" altLang="ko-KR" i="1" dirty="0"/>
              <a:t> </a:t>
            </a:r>
            <a:r>
              <a:rPr lang="en-US" altLang="ko-KR" i="1" dirty="0">
                <a:ea typeface="굴림" charset="-127"/>
              </a:rPr>
              <a:t>all</a:t>
            </a:r>
            <a:r>
              <a:rPr lang="sr-Cyrl-CS" altLang="ko-KR" i="1" dirty="0"/>
              <a:t>'' </a:t>
            </a:r>
            <a:r>
              <a:rPr lang="sr-Cyrl-CS" altLang="ko-KR" dirty="0"/>
              <a:t>и </a:t>
            </a:r>
            <a:r>
              <a:rPr lang="sr-Cyrl-CS" altLang="ko-KR" i="1" dirty="0"/>
              <a:t>''</a:t>
            </a:r>
            <a:r>
              <a:rPr lang="en-US" altLang="ko-KR" i="1" dirty="0">
                <a:ea typeface="굴림" charset="-127"/>
              </a:rPr>
              <a:t>trial and error</a:t>
            </a:r>
            <a:r>
              <a:rPr lang="sr-Cyrl-CS" altLang="ko-KR" i="1" dirty="0"/>
              <a:t>'' </a:t>
            </a:r>
            <a:r>
              <a:rPr lang="sr-Cyrl-CS" altLang="ko-KR" dirty="0"/>
              <a:t>приступу</a:t>
            </a:r>
            <a:r>
              <a:rPr lang="en-US" altLang="ko-KR" dirty="0">
                <a:ea typeface="굴림" charset="-127"/>
              </a:rPr>
              <a:t> </a:t>
            </a:r>
            <a:endParaRPr lang="sr-Cyrl-CS" altLang="ko-KR" dirty="0"/>
          </a:p>
          <a:p>
            <a:r>
              <a:rPr lang="sr-Cyrl-CS" dirty="0"/>
              <a:t>Фармакогенетски тест</a:t>
            </a:r>
            <a:r>
              <a:rPr lang="sr-Cyrl-CS" altLang="ko-KR" dirty="0"/>
              <a:t> мора бити:</a:t>
            </a:r>
          </a:p>
          <a:p>
            <a:pPr lvl="1"/>
            <a:r>
              <a:rPr lang="sr-Cyrl-CS" altLang="ko-KR" dirty="0"/>
              <a:t>Аналитички </a:t>
            </a:r>
            <a:r>
              <a:rPr lang="sr-Cyrl-CS" altLang="ko-KR" dirty="0" smtClean="0"/>
              <a:t>валидан</a:t>
            </a:r>
            <a:endParaRPr lang="en-US" altLang="ko-KR" dirty="0" smtClean="0"/>
          </a:p>
          <a:p>
            <a:pPr lvl="2"/>
            <a:r>
              <a:rPr lang="sr-Cyrl-RS" altLang="ko-KR" dirty="0" smtClean="0"/>
              <a:t>тачно утврђује да ли је одређена генска варијација присутна или одсутна</a:t>
            </a:r>
            <a:endParaRPr lang="sr-Cyrl-CS" altLang="ko-KR" dirty="0"/>
          </a:p>
          <a:p>
            <a:pPr lvl="1"/>
            <a:r>
              <a:rPr lang="sr-Cyrl-CS" altLang="ko-KR" dirty="0"/>
              <a:t>Клинички валидан </a:t>
            </a:r>
            <a:endParaRPr lang="sr-Cyrl-CS" altLang="ko-KR" dirty="0" smtClean="0"/>
          </a:p>
          <a:p>
            <a:pPr lvl="2"/>
            <a:r>
              <a:rPr lang="sr-Cyrl-RS" altLang="ko-KR" dirty="0" smtClean="0"/>
              <a:t>повезаност </a:t>
            </a:r>
            <a:r>
              <a:rPr lang="sr-Cyrl-CS" altLang="ko-KR" dirty="0" smtClean="0"/>
              <a:t>присуства или одсуства одређене генске варијације са исходом терапије утврђена са високом сензитивношћу и специфичношћу, позитивним и негативним предиктивним вредностима</a:t>
            </a:r>
            <a:endParaRPr lang="sr-Cyrl-CS" altLang="ko-KR" dirty="0"/>
          </a:p>
          <a:p>
            <a:pPr lvl="1"/>
            <a:r>
              <a:rPr lang="sr-Cyrl-CS" altLang="ko-KR" dirty="0"/>
              <a:t>Клинички значајан </a:t>
            </a:r>
            <a:endParaRPr lang="sr-Cyrl-CS" altLang="ko-KR" dirty="0" smtClean="0"/>
          </a:p>
          <a:p>
            <a:pPr lvl="2"/>
            <a:r>
              <a:rPr lang="sr-Cyrl-CS" altLang="ko-KR" dirty="0" smtClean="0"/>
              <a:t>информација коју обезбеђује од користи је за одабир начина лечења и терапијског режима</a:t>
            </a:r>
            <a:endParaRPr lang="sr-Cyrl-CS" altLang="ko-KR" dirty="0"/>
          </a:p>
          <a:p>
            <a:pPr lvl="1"/>
            <a:r>
              <a:rPr lang="sr-Cyrl-CS" altLang="ko-KR" dirty="0"/>
              <a:t>Исправно интерпретиран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611560" y="3645024"/>
            <a:ext cx="8280920" cy="2952328"/>
          </a:xfrm>
        </p:spPr>
        <p:txBody>
          <a:bodyPr>
            <a:normAutofit fontScale="77500" lnSpcReduction="20000"/>
          </a:bodyPr>
          <a:lstStyle/>
          <a:p>
            <a:pPr eaLnBrk="1" hangingPunct="1">
              <a:buFont typeface="Arial" pitchFamily="34" charset="0"/>
              <a:buChar char="•"/>
            </a:pPr>
            <a:r>
              <a:rPr lang="pl-PL" b="1" dirty="0" smtClean="0"/>
              <a:t>Сензитивност (</a:t>
            </a:r>
            <a:r>
              <a:rPr lang="sr-Cyrl-RS" b="1" dirty="0" smtClean="0"/>
              <a:t>енгл. </a:t>
            </a:r>
            <a:r>
              <a:rPr lang="en-US" b="1" i="1" dirty="0" smtClean="0"/>
              <a:t>sensitivity</a:t>
            </a:r>
            <a:r>
              <a:rPr lang="sr-Cyrl-RS" b="1" dirty="0" smtClean="0"/>
              <a:t>, </a:t>
            </a:r>
            <a:r>
              <a:rPr lang="pl-PL" b="1" dirty="0" smtClean="0"/>
              <a:t>S</a:t>
            </a:r>
            <a:r>
              <a:rPr lang="sr-Cyrl-RS" b="1" dirty="0" smtClean="0"/>
              <a:t>е</a:t>
            </a:r>
            <a:r>
              <a:rPr lang="pl-PL" b="1" dirty="0" smtClean="0"/>
              <a:t>)</a:t>
            </a:r>
            <a:r>
              <a:rPr lang="sr-Cyrl-RS" b="1" dirty="0" smtClean="0"/>
              <a:t>:</a:t>
            </a:r>
            <a:r>
              <a:rPr lang="pl-PL" b="1" dirty="0" smtClean="0"/>
              <a:t> A / (A + C)</a:t>
            </a:r>
            <a:r>
              <a:rPr lang="sr-Cyrl-RS" dirty="0" smtClean="0"/>
              <a:t> -</a:t>
            </a:r>
            <a:r>
              <a:rPr lang="pl-PL" dirty="0" smtClean="0"/>
              <a:t> </a:t>
            </a:r>
            <a:r>
              <a:rPr lang="sr-Cyrl-RS" dirty="0" smtClean="0"/>
              <a:t>вероватноћа да је присуство генске варијације повезано са појавом нежељеног исхода терапије</a:t>
            </a:r>
            <a:endParaRPr lang="pl-PL" dirty="0" smtClean="0"/>
          </a:p>
          <a:p>
            <a:pPr eaLnBrk="1" hangingPunct="1">
              <a:buFont typeface="Arial" pitchFamily="34" charset="0"/>
              <a:buChar char="•"/>
            </a:pPr>
            <a:r>
              <a:rPr lang="en-US" b="1" dirty="0" err="1" smtClean="0"/>
              <a:t>Специфичност</a:t>
            </a:r>
            <a:r>
              <a:rPr lang="en-US" b="1" dirty="0" smtClean="0"/>
              <a:t> (</a:t>
            </a:r>
            <a:r>
              <a:rPr lang="sr-Cyrl-RS" b="1" dirty="0" smtClean="0"/>
              <a:t>енгл. </a:t>
            </a:r>
            <a:r>
              <a:rPr lang="en-US" b="1" i="1" dirty="0" smtClean="0"/>
              <a:t>specificity</a:t>
            </a:r>
            <a:r>
              <a:rPr lang="sr-Cyrl-RS" b="1" dirty="0" smtClean="0"/>
              <a:t>, </a:t>
            </a:r>
            <a:r>
              <a:rPr lang="en-US" b="1" dirty="0" smtClean="0"/>
              <a:t>Sp)</a:t>
            </a:r>
            <a:r>
              <a:rPr lang="sr-Cyrl-RS" b="1" dirty="0" smtClean="0"/>
              <a:t>: </a:t>
            </a:r>
            <a:r>
              <a:rPr lang="en-US" b="1" dirty="0" smtClean="0"/>
              <a:t>D / (B + D)</a:t>
            </a:r>
            <a:r>
              <a:rPr lang="en-US" dirty="0" smtClean="0"/>
              <a:t> - </a:t>
            </a:r>
            <a:r>
              <a:rPr lang="sr-Cyrl-RS" dirty="0" smtClean="0"/>
              <a:t>вероватноћа да је одуство генске варијације повезано са одсуством нежељеног исхода терапије</a:t>
            </a:r>
          </a:p>
          <a:p>
            <a:pPr eaLnBrk="1" hangingPunct="1"/>
            <a:r>
              <a:rPr lang="sr-Cyrl-RS" b="1" dirty="0" smtClean="0"/>
              <a:t>Позитивна предиктивна вредност (енгл. </a:t>
            </a:r>
            <a:r>
              <a:rPr lang="en-US" b="1" i="1" dirty="0" smtClean="0"/>
              <a:t>positive predictive value</a:t>
            </a:r>
            <a:r>
              <a:rPr lang="sr-Cyrl-RS" b="1" dirty="0" smtClean="0"/>
              <a:t>, </a:t>
            </a:r>
            <a:r>
              <a:rPr lang="en-US" b="1" dirty="0" smtClean="0"/>
              <a:t>PPV</a:t>
            </a:r>
            <a:r>
              <a:rPr lang="sr-Cyrl-RS" b="1" dirty="0" smtClean="0"/>
              <a:t>): </a:t>
            </a:r>
            <a:r>
              <a:rPr lang="en-US" b="1" dirty="0" smtClean="0"/>
              <a:t>     A / (A + B)</a:t>
            </a:r>
            <a:r>
              <a:rPr lang="sr-Cyrl-RS" dirty="0" smtClean="0"/>
              <a:t> – вероватноћа појаве нежељеног исхода терапије код носилаца генске варијације</a:t>
            </a:r>
            <a:endParaRPr lang="sr-Latn-CS" dirty="0" smtClean="0"/>
          </a:p>
          <a:p>
            <a:pPr eaLnBrk="1" hangingPunct="1"/>
            <a:r>
              <a:rPr lang="en-US" b="1" dirty="0" err="1" smtClean="0"/>
              <a:t>Негативна</a:t>
            </a:r>
            <a:r>
              <a:rPr lang="en-US" b="1" dirty="0" smtClean="0"/>
              <a:t> </a:t>
            </a:r>
            <a:r>
              <a:rPr lang="sr-Cyrl-RS" b="1" dirty="0" smtClean="0"/>
              <a:t>предиктивна вредност (енгл. </a:t>
            </a:r>
            <a:r>
              <a:rPr lang="en-US" b="1" i="1" dirty="0" smtClean="0"/>
              <a:t>negative predictive value</a:t>
            </a:r>
            <a:r>
              <a:rPr lang="sr-Cyrl-RS" b="1" dirty="0" smtClean="0"/>
              <a:t>, </a:t>
            </a:r>
            <a:r>
              <a:rPr lang="en-US" b="1" dirty="0" smtClean="0"/>
              <a:t>NPV</a:t>
            </a:r>
            <a:r>
              <a:rPr lang="sr-Cyrl-RS" b="1" dirty="0" smtClean="0"/>
              <a:t>): </a:t>
            </a:r>
            <a:r>
              <a:rPr lang="en-US" b="1" dirty="0" smtClean="0"/>
              <a:t>    D / (C + D)</a:t>
            </a:r>
            <a:r>
              <a:rPr lang="sr-Cyrl-RS" b="1" dirty="0" smtClean="0"/>
              <a:t> </a:t>
            </a:r>
            <a:r>
              <a:rPr lang="sr-Cyrl-RS" dirty="0" smtClean="0"/>
              <a:t>– вероватноћа да неће доћи до нежељеног исхода терапије ако  генска варијација није присутна</a:t>
            </a:r>
            <a:endParaRPr lang="sr-Latn-CS" dirty="0" smtClean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Фармакогенетски тест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клиничка валидност -</a:t>
            </a:r>
            <a:endParaRPr lang="en-US" dirty="0"/>
          </a:p>
        </p:txBody>
      </p:sp>
      <p:graphicFrame>
        <p:nvGraphicFramePr>
          <p:cNvPr id="4" name="Group 209"/>
          <p:cNvGraphicFramePr>
            <a:graphicFrameLocks/>
          </p:cNvGraphicFramePr>
          <p:nvPr/>
        </p:nvGraphicFramePr>
        <p:xfrm>
          <a:off x="755576" y="1556792"/>
          <a:ext cx="7848874" cy="2052816"/>
        </p:xfrm>
        <a:graphic>
          <a:graphicData uri="http://schemas.openxmlformats.org/drawingml/2006/table">
            <a:tbl>
              <a:tblPr>
                <a:tableStyleId>{2D5ABB26-0587-4C30-8999-92F81FD0307C}</a:tableStyleId>
              </a:tblPr>
              <a:tblGrid>
                <a:gridCol w="1512168"/>
                <a:gridCol w="1224136"/>
                <a:gridCol w="1863862"/>
                <a:gridCol w="1396479"/>
                <a:gridCol w="1852229"/>
              </a:tblGrid>
              <a:tr h="432048">
                <a:tc rowSpan="2"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Нежељени исход терапије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u="none" strike="noStrike" cap="none" normalizeH="0" baseline="0" dirty="0" smtClean="0">
                        <a:ln>
                          <a:noFill/>
                        </a:ln>
                        <a:effectLst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УКУПНО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присутан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одсутан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95848"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Испитивана варијација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присутна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A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B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A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+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B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964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одсутна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C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D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C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+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D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УКУПНО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А +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C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B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+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D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oup 209"/>
          <p:cNvGraphicFramePr>
            <a:graphicFrameLocks/>
          </p:cNvGraphicFramePr>
          <p:nvPr/>
        </p:nvGraphicFramePr>
        <p:xfrm>
          <a:off x="755576" y="1556792"/>
          <a:ext cx="7848874" cy="2052816"/>
        </p:xfrm>
        <a:graphic>
          <a:graphicData uri="http://schemas.openxmlformats.org/drawingml/2006/table">
            <a:tbl>
              <a:tblPr>
                <a:tableStyleId>{2D5ABB26-0587-4C30-8999-92F81FD0307C}</a:tableStyleId>
              </a:tblPr>
              <a:tblGrid>
                <a:gridCol w="1512168"/>
                <a:gridCol w="1224136"/>
                <a:gridCol w="1863862"/>
                <a:gridCol w="1396479"/>
                <a:gridCol w="1852229"/>
              </a:tblGrid>
              <a:tr h="432048">
                <a:tc rowSpan="2"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Нежељени исход терапије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u="none" strike="noStrike" cap="none" normalizeH="0" baseline="0" dirty="0" smtClean="0">
                        <a:ln>
                          <a:noFill/>
                        </a:ln>
                        <a:effectLst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УКУПНО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присутан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одсутан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95848"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Испитивана варијација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присутна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smtClean="0">
                          <a:ln>
                            <a:noFill/>
                          </a:ln>
                          <a:effectLst/>
                        </a:rPr>
                        <a:t>A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B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A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+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B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964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одсутна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C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D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C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+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D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УКУПНО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А +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C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B</a:t>
                      </a:r>
                      <a:r>
                        <a:rPr kumimoji="0" lang="sr-Cyrl-R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 + </a:t>
                      </a:r>
                      <a:r>
                        <a:rPr kumimoji="0" lang="en-US" sz="2000" u="none" strike="noStrike" cap="none" normalizeH="0" baseline="0" dirty="0" smtClean="0">
                          <a:ln>
                            <a:noFill/>
                          </a:ln>
                          <a:effectLst/>
                        </a:rPr>
                        <a:t>D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40000"/>
                        </a:spcBef>
                        <a:spcAft>
                          <a:spcPct val="0"/>
                        </a:spcAft>
                        <a:buClr>
                          <a:srgbClr val="660066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683568" y="4077072"/>
            <a:ext cx="8136904" cy="2448272"/>
          </a:xfrm>
        </p:spPr>
        <p:txBody>
          <a:bodyPr>
            <a:normAutofit fontScale="92500" lnSpcReduction="20000"/>
          </a:bodyPr>
          <a:lstStyle/>
          <a:p>
            <a:r>
              <a:rPr lang="sr-Cyrl-RS" b="1" dirty="0" smtClean="0"/>
              <a:t>Број пацијената које треба лечити (енгл. </a:t>
            </a:r>
            <a:r>
              <a:rPr lang="en-US" b="1" i="1" dirty="0" smtClean="0"/>
              <a:t>number needed to treat</a:t>
            </a:r>
            <a:r>
              <a:rPr lang="en-US" b="1" dirty="0" smtClean="0"/>
              <a:t>, NNT): 1/[A/(A+B) – C/(C+D)] </a:t>
            </a:r>
            <a:r>
              <a:rPr lang="en-US" dirty="0" smtClean="0"/>
              <a:t>- </a:t>
            </a:r>
            <a:r>
              <a:rPr lang="sr-Cyrl-RS" dirty="0" smtClean="0"/>
              <a:t>број носилаца генске варијације које треба лечити на другачији начин да би се спречило да један пацијент искуси нежељени исход терапије</a:t>
            </a:r>
          </a:p>
          <a:p>
            <a:r>
              <a:rPr lang="sr-Cyrl-RS" b="1" dirty="0" smtClean="0"/>
              <a:t>Број пацијената које треба генотипизирати </a:t>
            </a:r>
            <a:r>
              <a:rPr lang="en-US" b="1" dirty="0" smtClean="0"/>
              <a:t>(</a:t>
            </a:r>
            <a:r>
              <a:rPr lang="sr-Cyrl-RS" b="1" dirty="0" smtClean="0"/>
              <a:t>енгл. </a:t>
            </a:r>
            <a:r>
              <a:rPr lang="en-US" b="1" i="1" dirty="0" smtClean="0"/>
              <a:t>number needed to genotype</a:t>
            </a:r>
            <a:r>
              <a:rPr lang="en-US" b="1" dirty="0" smtClean="0"/>
              <a:t>, NNG): (A+B+C+D)/[(A+C)</a:t>
            </a:r>
            <a:r>
              <a:rPr lang="en-US" b="1" dirty="0" err="1" smtClean="0"/>
              <a:t>xSe</a:t>
            </a:r>
            <a:r>
              <a:rPr lang="en-US" b="1" dirty="0" smtClean="0"/>
              <a:t>]=(A+B+C+D)/A </a:t>
            </a:r>
            <a:r>
              <a:rPr lang="sr-Cyrl-RS" dirty="0" smtClean="0"/>
              <a:t>– број пацијената које треба генотипизирати да би се код једног пацијента спречила појава нежељеног исхода терапије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Фармакогенетски тест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клиничка значајност -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b="1">
                <a:latin typeface="+mn-lt"/>
              </a:rPr>
              <a:t>Фармакогенетика </a:t>
            </a:r>
            <a:br>
              <a:rPr lang="ru-RU" b="1">
                <a:latin typeface="+mn-lt"/>
              </a:rPr>
            </a:br>
            <a:r>
              <a:rPr lang="ru-RU" sz="4000">
                <a:latin typeface="+mn-lt"/>
              </a:rPr>
              <a:t>- примена у клиничкој пракси -</a:t>
            </a:r>
            <a:endParaRPr lang="en-US" sz="4000">
              <a:latin typeface="+mn-lt"/>
            </a:endParaRPr>
          </a:p>
        </p:txBody>
      </p:sp>
      <p:sp>
        <p:nvSpPr>
          <p:cNvPr id="1648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3568" y="1628800"/>
            <a:ext cx="8064896" cy="4968552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Ограничење - п</a:t>
            </a:r>
            <a:r>
              <a:rPr lang="sr-Cyrl-CS" dirty="0" smtClean="0"/>
              <a:t>рисуство </a:t>
            </a:r>
            <a:r>
              <a:rPr lang="sr-Cyrl-CS" dirty="0"/>
              <a:t>других фактора </a:t>
            </a:r>
            <a:r>
              <a:rPr lang="sr-Cyrl-CS" dirty="0" smtClean="0"/>
              <a:t>утицаја:</a:t>
            </a:r>
          </a:p>
          <a:p>
            <a:pPr lvl="1"/>
            <a:r>
              <a:rPr lang="sr-Cyrl-CS" dirty="0" smtClean="0"/>
              <a:t>Генетских </a:t>
            </a:r>
            <a:r>
              <a:rPr lang="sr-Cyrl-CS" dirty="0"/>
              <a:t>(непознате варијације </a:t>
            </a:r>
            <a:r>
              <a:rPr lang="sr-Cyrl-CS" dirty="0" smtClean="0"/>
              <a:t>гена и епигенетика)</a:t>
            </a:r>
            <a:endParaRPr lang="sr-Cyrl-CS" dirty="0"/>
          </a:p>
          <a:p>
            <a:pPr lvl="1"/>
            <a:r>
              <a:rPr lang="sr-Cyrl-CS" dirty="0" smtClean="0"/>
              <a:t>Негенетских </a:t>
            </a:r>
            <a:r>
              <a:rPr lang="sr-Cyrl-CS" dirty="0"/>
              <a:t>(карактеристике пацијента, фактори </a:t>
            </a:r>
            <a:r>
              <a:rPr lang="sr-Cyrl-CS" dirty="0" smtClean="0"/>
              <a:t>средине)</a:t>
            </a:r>
            <a:endParaRPr lang="sr-Cyrl-CS" dirty="0"/>
          </a:p>
          <a:p>
            <a:r>
              <a:rPr lang="sr-Cyrl-CS" dirty="0" smtClean="0"/>
              <a:t>Етичка питања</a:t>
            </a:r>
          </a:p>
          <a:p>
            <a:pPr lvl="1"/>
            <a:r>
              <a:rPr lang="sr-Cyrl-CS" dirty="0" smtClean="0"/>
              <a:t>Право </a:t>
            </a:r>
            <a:r>
              <a:rPr lang="sr-Cyrl-CS" dirty="0"/>
              <a:t>на одлучивање </a:t>
            </a:r>
            <a:endParaRPr lang="sr-Cyrl-CS" dirty="0" smtClean="0"/>
          </a:p>
          <a:p>
            <a:pPr lvl="2"/>
            <a:r>
              <a:rPr lang="sr-Cyrl-CS" dirty="0" smtClean="0"/>
              <a:t>пацијент има право да прихвати или одбије тестирање</a:t>
            </a:r>
            <a:endParaRPr lang="sr-Cyrl-CS" dirty="0"/>
          </a:p>
          <a:p>
            <a:pPr lvl="1"/>
            <a:r>
              <a:rPr lang="sr-Cyrl-CS" dirty="0" smtClean="0"/>
              <a:t>Право </a:t>
            </a:r>
            <a:r>
              <a:rPr lang="sr-Cyrl-CS" dirty="0"/>
              <a:t>на приватност </a:t>
            </a:r>
            <a:endParaRPr lang="sr-Cyrl-CS" dirty="0" smtClean="0"/>
          </a:p>
          <a:p>
            <a:pPr lvl="2"/>
            <a:r>
              <a:rPr lang="sr-Cyrl-CS" dirty="0" smtClean="0"/>
              <a:t>пацијент има право да резултати тестирања остану приватни</a:t>
            </a:r>
            <a:endParaRPr lang="sr-Cyrl-CS" dirty="0"/>
          </a:p>
          <a:p>
            <a:pPr lvl="1"/>
            <a:r>
              <a:rPr lang="sr-Cyrl-CS" dirty="0" smtClean="0"/>
              <a:t>Добробит </a:t>
            </a:r>
            <a:r>
              <a:rPr lang="sr-Cyrl-CS" dirty="0"/>
              <a:t>пацијента </a:t>
            </a:r>
            <a:endParaRPr lang="sr-Cyrl-CS" dirty="0" smtClean="0"/>
          </a:p>
          <a:p>
            <a:pPr lvl="2"/>
            <a:r>
              <a:rPr lang="sr-Cyrl-RS" dirty="0" smtClean="0"/>
              <a:t>фармакогенетско тестирање треба да буде на добробит пацијента, а без негативних последица</a:t>
            </a:r>
            <a:endParaRPr lang="sr-Cyrl-CS" dirty="0" smtClean="0"/>
          </a:p>
          <a:p>
            <a:pPr lvl="1"/>
            <a:r>
              <a:rPr lang="sr-Cyrl-CS" dirty="0" smtClean="0"/>
              <a:t>Принцип праведности</a:t>
            </a:r>
          </a:p>
          <a:p>
            <a:pPr lvl="2"/>
            <a:r>
              <a:rPr lang="sr-Cyrl-CS" dirty="0" smtClean="0"/>
              <a:t>под истим условима сви имају право на исти третман</a:t>
            </a:r>
            <a:endParaRPr lang="sr-Cyrl-C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Фармакогенетика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 дефиниција и циљ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CS" b="1" dirty="0" smtClean="0"/>
              <a:t>Фармакогенетика</a:t>
            </a:r>
            <a:r>
              <a:rPr lang="sr-Latn-CS" dirty="0" smtClean="0"/>
              <a:t> </a:t>
            </a:r>
            <a:r>
              <a:rPr lang="sr-Cyrl-CS" dirty="0" smtClean="0"/>
              <a:t>је н</a:t>
            </a:r>
            <a:r>
              <a:rPr lang="sr-Latn-CS" dirty="0" smtClean="0"/>
              <a:t>аука која се бави </a:t>
            </a:r>
            <a:r>
              <a:rPr lang="sr-Cyrl-CS" dirty="0" smtClean="0"/>
              <a:t>проучавањем улоге генетике</a:t>
            </a:r>
            <a:r>
              <a:rPr lang="sr-Latn-CS" dirty="0" smtClean="0"/>
              <a:t> </a:t>
            </a:r>
            <a:r>
              <a:rPr lang="sr-Cyrl-CS" dirty="0" smtClean="0"/>
              <a:t>у индивидуалној </a:t>
            </a:r>
            <a:r>
              <a:rPr lang="sr-Latn-CS" dirty="0" smtClean="0"/>
              <a:t>реакциј</a:t>
            </a:r>
            <a:r>
              <a:rPr lang="sr-Cyrl-CS" dirty="0" smtClean="0"/>
              <a:t>и</a:t>
            </a:r>
            <a:r>
              <a:rPr lang="sr-Latn-CS" dirty="0" smtClean="0"/>
              <a:t> на лекове</a:t>
            </a:r>
            <a:r>
              <a:rPr lang="sr-Cyrl-RS" dirty="0" smtClean="0"/>
              <a:t>, тј. испитивањем </a:t>
            </a:r>
            <a:r>
              <a:rPr lang="en-US" dirty="0" err="1" smtClean="0"/>
              <a:t>интер-индивидуалн</a:t>
            </a:r>
            <a:r>
              <a:rPr lang="sr-Cyrl-RS" dirty="0" smtClean="0"/>
              <a:t>их</a:t>
            </a:r>
            <a:r>
              <a:rPr lang="en-US" dirty="0" smtClean="0"/>
              <a:t> </a:t>
            </a:r>
            <a:r>
              <a:rPr lang="en-US" dirty="0" err="1" smtClean="0"/>
              <a:t>разлик</a:t>
            </a:r>
            <a:r>
              <a:rPr lang="sr-Cyrl-RS" dirty="0" smtClean="0"/>
              <a:t>а</a:t>
            </a:r>
            <a:r>
              <a:rPr lang="en-US" dirty="0" smtClean="0"/>
              <a:t> у </a:t>
            </a:r>
            <a:r>
              <a:rPr lang="en-US" dirty="0" err="1" smtClean="0"/>
              <a:t>реакцији</a:t>
            </a:r>
            <a:r>
              <a:rPr lang="en-US" dirty="0" smtClean="0"/>
              <a:t> </a:t>
            </a:r>
            <a:r>
              <a:rPr lang="en-US" dirty="0" err="1" smtClean="0"/>
              <a:t>на</a:t>
            </a:r>
            <a:r>
              <a:rPr lang="en-US" dirty="0" smtClean="0"/>
              <a:t> </a:t>
            </a:r>
            <a:r>
              <a:rPr lang="en-US" dirty="0" err="1" smtClean="0"/>
              <a:t>лекове</a:t>
            </a:r>
            <a:r>
              <a:rPr lang="en-US" dirty="0" smtClean="0"/>
              <a:t> </a:t>
            </a:r>
            <a:r>
              <a:rPr lang="en-US" dirty="0" err="1" smtClean="0"/>
              <a:t>условљен</a:t>
            </a:r>
            <a:r>
              <a:rPr lang="sr-Cyrl-RS" dirty="0" smtClean="0"/>
              <a:t>их</a:t>
            </a:r>
            <a:r>
              <a:rPr lang="en-US" dirty="0" smtClean="0"/>
              <a:t> </a:t>
            </a:r>
            <a:r>
              <a:rPr lang="en-US" dirty="0" err="1" smtClean="0"/>
              <a:t>наследним</a:t>
            </a:r>
            <a:r>
              <a:rPr lang="en-US" dirty="0" smtClean="0"/>
              <a:t> </a:t>
            </a:r>
            <a:r>
              <a:rPr lang="en-US" dirty="0" err="1" smtClean="0"/>
              <a:t>фактором</a:t>
            </a:r>
            <a:r>
              <a:rPr lang="ru-RU" dirty="0" smtClean="0"/>
              <a:t> </a:t>
            </a:r>
          </a:p>
          <a:p>
            <a:r>
              <a:rPr lang="sr-Cyrl-CS" b="1" dirty="0" smtClean="0"/>
              <a:t>Циљ ф</a:t>
            </a:r>
            <a:r>
              <a:rPr lang="sr-Latn-CS" b="1" dirty="0" smtClean="0"/>
              <a:t>армакогенетик</a:t>
            </a:r>
            <a:r>
              <a:rPr lang="sr-Cyrl-CS" b="1" dirty="0" smtClean="0"/>
              <a:t>е</a:t>
            </a:r>
            <a:r>
              <a:rPr lang="sr-Latn-CS" dirty="0" smtClean="0"/>
              <a:t> </a:t>
            </a:r>
            <a:r>
              <a:rPr lang="sr-Cyrl-CS" dirty="0" smtClean="0"/>
              <a:t>је </a:t>
            </a:r>
            <a:r>
              <a:rPr lang="sr-Cyrl-RS" dirty="0" smtClean="0"/>
              <a:t>индивидуализација</a:t>
            </a:r>
            <a:r>
              <a:rPr lang="en-US" dirty="0" smtClean="0"/>
              <a:t> </a:t>
            </a:r>
            <a:r>
              <a:rPr lang="en-US" dirty="0" err="1" smtClean="0"/>
              <a:t>терапије</a:t>
            </a:r>
            <a:r>
              <a:rPr lang="en-US" dirty="0" smtClean="0"/>
              <a:t>, </a:t>
            </a:r>
            <a:r>
              <a:rPr lang="en-US" dirty="0" err="1" smtClean="0"/>
              <a:t>тј</a:t>
            </a:r>
            <a:r>
              <a:rPr lang="en-US" dirty="0" smtClean="0"/>
              <a:t>. </a:t>
            </a:r>
            <a:r>
              <a:rPr lang="en-US" dirty="0" err="1" smtClean="0"/>
              <a:t>прилагођавање</a:t>
            </a:r>
            <a:r>
              <a:rPr lang="en-US" dirty="0" smtClean="0"/>
              <a:t> </a:t>
            </a:r>
            <a:r>
              <a:rPr lang="en-US" dirty="0" err="1" smtClean="0"/>
              <a:t>начина</a:t>
            </a:r>
            <a:r>
              <a:rPr lang="en-US" dirty="0" smtClean="0"/>
              <a:t> </a:t>
            </a:r>
            <a:r>
              <a:rPr lang="en-US" dirty="0" err="1" smtClean="0"/>
              <a:t>лечења</a:t>
            </a:r>
            <a:r>
              <a:rPr lang="en-US" dirty="0" smtClean="0"/>
              <a:t> </a:t>
            </a:r>
            <a:r>
              <a:rPr lang="en-US" dirty="0" err="1" smtClean="0"/>
              <a:t>болеснику</a:t>
            </a:r>
            <a:r>
              <a:rPr lang="en-US" dirty="0" smtClean="0"/>
              <a:t> </a:t>
            </a:r>
            <a:r>
              <a:rPr lang="en-US" dirty="0" err="1" smtClean="0"/>
              <a:t>на</a:t>
            </a:r>
            <a:r>
              <a:rPr lang="en-US" dirty="0" smtClean="0"/>
              <a:t> </a:t>
            </a:r>
            <a:r>
              <a:rPr lang="en-US" dirty="0" err="1" smtClean="0"/>
              <a:t>основу</a:t>
            </a:r>
            <a:r>
              <a:rPr lang="en-US" dirty="0" smtClean="0"/>
              <a:t> </a:t>
            </a:r>
            <a:r>
              <a:rPr lang="en-US" dirty="0" err="1" smtClean="0"/>
              <a:t>његових</a:t>
            </a:r>
            <a:r>
              <a:rPr lang="en-US" dirty="0" smtClean="0"/>
              <a:t> </a:t>
            </a:r>
            <a:r>
              <a:rPr lang="en-US" dirty="0" err="1" smtClean="0"/>
              <a:t>индивидуалних</a:t>
            </a:r>
            <a:r>
              <a:rPr lang="en-US" dirty="0" smtClean="0"/>
              <a:t> </a:t>
            </a:r>
            <a:r>
              <a:rPr lang="en-US" dirty="0" err="1" smtClean="0"/>
              <a:t>карактеристика</a:t>
            </a:r>
            <a:r>
              <a:rPr lang="sr-Cyrl-CS" dirty="0" smtClean="0"/>
              <a:t>, ради:</a:t>
            </a:r>
          </a:p>
          <a:p>
            <a:pPr lvl="1"/>
            <a:r>
              <a:rPr lang="sr-Cyrl-CS" dirty="0" smtClean="0"/>
              <a:t>постизања оптималног терапијског одговора </a:t>
            </a:r>
          </a:p>
          <a:p>
            <a:pPr lvl="1"/>
            <a:r>
              <a:rPr lang="sr-Cyrl-CS" dirty="0" smtClean="0"/>
              <a:t>смањења нежељених ефеката и токсичности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Индивидуализација терапије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sr-Cyrl-RS" dirty="0" smtClean="0"/>
              <a:t>-фактори од значаја-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28800"/>
            <a:ext cx="8280920" cy="4896544"/>
          </a:xfrm>
        </p:spPr>
        <p:txBody>
          <a:bodyPr>
            <a:normAutofit fontScale="92500" lnSpcReduction="20000"/>
          </a:bodyPr>
          <a:lstStyle/>
          <a:p>
            <a:r>
              <a:rPr lang="sr-Cyrl-RS" dirty="0" smtClean="0"/>
              <a:t>Не-генетски фактори:</a:t>
            </a:r>
          </a:p>
          <a:p>
            <a:pPr lvl="1"/>
            <a:r>
              <a:rPr lang="sr-Cyrl-RS" dirty="0" smtClean="0"/>
              <a:t>узраст/</a:t>
            </a:r>
            <a:r>
              <a:rPr lang="en-US" dirty="0" err="1" smtClean="0"/>
              <a:t>године</a:t>
            </a:r>
            <a:r>
              <a:rPr lang="en-US" dirty="0" smtClean="0"/>
              <a:t> </a:t>
            </a:r>
            <a:r>
              <a:rPr lang="en-US" dirty="0" err="1" smtClean="0"/>
              <a:t>старости</a:t>
            </a:r>
            <a:endParaRPr lang="sr-Cyrl-RS" dirty="0" smtClean="0"/>
          </a:p>
          <a:p>
            <a:pPr lvl="1"/>
            <a:r>
              <a:rPr lang="en-US" dirty="0" err="1" smtClean="0"/>
              <a:t>телесн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err="1" smtClean="0"/>
              <a:t>тежин</a:t>
            </a:r>
            <a:r>
              <a:rPr lang="sr-Cyrl-RS" dirty="0" smtClean="0"/>
              <a:t>а, </a:t>
            </a:r>
            <a:r>
              <a:rPr lang="en-US" dirty="0" err="1" smtClean="0"/>
              <a:t>пол</a:t>
            </a:r>
            <a:r>
              <a:rPr lang="sr-Cyrl-RS" dirty="0" smtClean="0"/>
              <a:t>, етничка припадност</a:t>
            </a:r>
          </a:p>
          <a:p>
            <a:pPr lvl="1"/>
            <a:r>
              <a:rPr lang="ru-RU" dirty="0" smtClean="0"/>
              <a:t>функционално стање јетре и бубрега и </a:t>
            </a:r>
            <a:r>
              <a:rPr lang="en-US" dirty="0" err="1" smtClean="0"/>
              <a:t>пропратна</a:t>
            </a:r>
            <a:r>
              <a:rPr lang="en-US" dirty="0" smtClean="0"/>
              <a:t> </a:t>
            </a:r>
            <a:r>
              <a:rPr lang="en-US" dirty="0" err="1" smtClean="0"/>
              <a:t>обољења</a:t>
            </a:r>
            <a:endParaRPr lang="sr-Cyrl-RS" dirty="0" smtClean="0"/>
          </a:p>
          <a:p>
            <a:pPr lvl="1"/>
            <a:r>
              <a:rPr lang="en-US" dirty="0" err="1" smtClean="0"/>
              <a:t>истовремен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err="1" smtClean="0"/>
              <a:t>примен</a:t>
            </a:r>
            <a:r>
              <a:rPr lang="sr-Cyrl-RS" dirty="0" smtClean="0"/>
              <a:t>а</a:t>
            </a:r>
            <a:r>
              <a:rPr lang="en-US" dirty="0" smtClean="0"/>
              <a:t> </a:t>
            </a:r>
            <a:r>
              <a:rPr lang="en-US" dirty="0" err="1" smtClean="0"/>
              <a:t>других</a:t>
            </a:r>
            <a:r>
              <a:rPr lang="en-US" dirty="0" smtClean="0"/>
              <a:t> </a:t>
            </a:r>
            <a:r>
              <a:rPr lang="en-US" dirty="0" err="1" smtClean="0"/>
              <a:t>лекова</a:t>
            </a:r>
            <a:r>
              <a:rPr lang="sr-Cyrl-RS" dirty="0" smtClean="0"/>
              <a:t>, исхрана, навике</a:t>
            </a:r>
            <a:r>
              <a:rPr lang="en-US" dirty="0" smtClean="0"/>
              <a:t> </a:t>
            </a:r>
            <a:endParaRPr lang="sr-Cyrl-RS" dirty="0" smtClean="0"/>
          </a:p>
          <a:p>
            <a:pPr lvl="1"/>
            <a:r>
              <a:rPr lang="sr-Cyrl-RS" dirty="0" smtClean="0"/>
              <a:t>комплијанса</a:t>
            </a:r>
          </a:p>
          <a:p>
            <a:pPr lvl="0">
              <a:buClr>
                <a:srgbClr val="003D62"/>
              </a:buClr>
            </a:pPr>
            <a:r>
              <a:rPr lang="sr-Cyrl-RS" dirty="0" smtClean="0">
                <a:solidFill>
                  <a:srgbClr val="003D62"/>
                </a:solidFill>
              </a:rPr>
              <a:t>Генетски фактори:</a:t>
            </a:r>
            <a:endParaRPr lang="sr-Cyrl-RS" dirty="0" smtClean="0"/>
          </a:p>
          <a:p>
            <a:pPr lvl="1"/>
            <a:r>
              <a:rPr lang="en-US" dirty="0" err="1" smtClean="0"/>
              <a:t>варијациј</a:t>
            </a:r>
            <a:r>
              <a:rPr lang="sr-Cyrl-RS" dirty="0" smtClean="0"/>
              <a:t>е </a:t>
            </a:r>
            <a:r>
              <a:rPr lang="en-US" dirty="0" err="1" smtClean="0"/>
              <a:t>гена</a:t>
            </a:r>
            <a:r>
              <a:rPr lang="en-US" dirty="0" smtClean="0"/>
              <a:t> </a:t>
            </a:r>
            <a:r>
              <a:rPr lang="en-US" dirty="0" err="1" smtClean="0"/>
              <a:t>укључених</a:t>
            </a:r>
            <a:r>
              <a:rPr lang="en-US" dirty="0" smtClean="0"/>
              <a:t> у </a:t>
            </a:r>
            <a:r>
              <a:rPr lang="en-US" dirty="0" err="1" smtClean="0"/>
              <a:t>диспозицију</a:t>
            </a:r>
            <a:r>
              <a:rPr lang="en-US" dirty="0" smtClean="0"/>
              <a:t> </a:t>
            </a:r>
            <a:r>
              <a:rPr lang="en-US" dirty="0" err="1" smtClean="0"/>
              <a:t>лекoва</a:t>
            </a:r>
            <a:r>
              <a:rPr lang="en-US" dirty="0" smtClean="0"/>
              <a:t> и </a:t>
            </a:r>
            <a:r>
              <a:rPr lang="en-US" dirty="0" err="1" smtClean="0"/>
              <a:t>остваривање</a:t>
            </a:r>
            <a:r>
              <a:rPr lang="en-US" dirty="0" smtClean="0"/>
              <a:t> </a:t>
            </a:r>
            <a:r>
              <a:rPr lang="en-US" dirty="0" err="1" smtClean="0"/>
              <a:t>њихових</a:t>
            </a:r>
            <a:r>
              <a:rPr lang="en-US" dirty="0" smtClean="0"/>
              <a:t> </a:t>
            </a:r>
            <a:r>
              <a:rPr lang="en-US" dirty="0" err="1" smtClean="0"/>
              <a:t>ефеката</a:t>
            </a:r>
            <a:r>
              <a:rPr lang="sr-Cyrl-RS" dirty="0" smtClean="0"/>
              <a:t> (фармакогенетика)</a:t>
            </a:r>
          </a:p>
          <a:p>
            <a:pPr lvl="2"/>
            <a:r>
              <a:rPr lang="sr-Cyrl-RS" dirty="0" smtClean="0"/>
              <a:t>утврђивање присуства генских варијација спроводи се генотипизацијом тј. фармакогенетским тестом</a:t>
            </a:r>
          </a:p>
          <a:p>
            <a:pPr lvl="1"/>
            <a:r>
              <a:rPr lang="sr-Cyrl-RS" dirty="0" smtClean="0"/>
              <a:t>варијације у генској експресији (епигенетика)</a:t>
            </a:r>
          </a:p>
          <a:p>
            <a:pPr lvl="2"/>
            <a:r>
              <a:rPr lang="sr-Cyrl-RS" dirty="0" smtClean="0"/>
              <a:t>утврђивање присуства механизама који гене активирају и деактивирају без измене у генској структури (ДНК метилација, посттранслациона модификација хистона, измене хроматина и експреција некодирајуће РНК)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sr-Cyrl-CS" b="1" dirty="0" smtClean="0"/>
              <a:t>Основе (фармако)генетике</a:t>
            </a:r>
            <a:endParaRPr lang="en-US" sz="3200" b="1" dirty="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3568" y="1628800"/>
            <a:ext cx="8064896" cy="4824536"/>
          </a:xfrm>
        </p:spPr>
        <p:txBody>
          <a:bodyPr>
            <a:normAutofit fontScale="92500"/>
          </a:bodyPr>
          <a:lstStyle/>
          <a:p>
            <a:pPr eaLnBrk="1" hangingPunct="1"/>
            <a:r>
              <a:rPr lang="sr-Cyrl-CS" b="1" dirty="0" smtClean="0"/>
              <a:t>Ген</a:t>
            </a:r>
            <a:r>
              <a:rPr lang="sr-Cyrl-CS" dirty="0" smtClean="0"/>
              <a:t> је део ДНК који представља генетску информацију</a:t>
            </a:r>
          </a:p>
          <a:p>
            <a:pPr lvl="1" eaLnBrk="1" hangingPunct="1"/>
            <a:r>
              <a:rPr lang="sr-Cyrl-CS" dirty="0" smtClean="0"/>
              <a:t>Структура: егзони и интрони, 5' и 3' региони</a:t>
            </a:r>
          </a:p>
          <a:p>
            <a:pPr lvl="1" eaLnBrk="1" hangingPunct="1"/>
            <a:r>
              <a:rPr lang="sr-Cyrl-CS" dirty="0" smtClean="0"/>
              <a:t>Генски локус: локација гена на хромозому</a:t>
            </a:r>
          </a:p>
          <a:p>
            <a:pPr lvl="1" eaLnBrk="1" hangingPunct="1"/>
            <a:r>
              <a:rPr lang="sr-Cyrl-CS" dirty="0" smtClean="0"/>
              <a:t>Геном: целокупни генетски материјал једне јединке</a:t>
            </a:r>
            <a:endParaRPr lang="en-US" dirty="0" smtClean="0"/>
          </a:p>
          <a:p>
            <a:pPr eaLnBrk="1" hangingPunct="1"/>
            <a:r>
              <a:rPr lang="sr-Cyrl-CS" b="1" dirty="0" smtClean="0"/>
              <a:t>Генотип</a:t>
            </a:r>
            <a:r>
              <a:rPr lang="sr-Cyrl-CS" dirty="0" smtClean="0"/>
              <a:t> представља комбинацију алела хомологих хромозома која дефинише одређену особину</a:t>
            </a:r>
            <a:endParaRPr lang="sr-Cyrl-RS" dirty="0" smtClean="0"/>
          </a:p>
          <a:p>
            <a:pPr lvl="1"/>
            <a:r>
              <a:rPr lang="sr-Cyrl-CS" dirty="0" smtClean="0"/>
              <a:t>процес утврђивања генотипа назива се генотипизација</a:t>
            </a:r>
          </a:p>
          <a:p>
            <a:pPr lvl="1"/>
            <a:r>
              <a:rPr lang="sr-Cyrl-CS" dirty="0" smtClean="0"/>
              <a:t>генотип се током живота најчешће не мења, па једном спроведена анализа </a:t>
            </a:r>
            <a:r>
              <a:rPr lang="sr-Cyrl-RS" dirty="0" smtClean="0"/>
              <a:t>вреди </a:t>
            </a:r>
            <a:r>
              <a:rPr lang="en-US" dirty="0" err="1" smtClean="0"/>
              <a:t>током</a:t>
            </a:r>
            <a:r>
              <a:rPr lang="en-US" dirty="0" smtClean="0"/>
              <a:t> </a:t>
            </a:r>
            <a:r>
              <a:rPr lang="en-US" dirty="0" err="1" smtClean="0"/>
              <a:t>целог</a:t>
            </a:r>
            <a:r>
              <a:rPr lang="en-US" dirty="0" smtClean="0"/>
              <a:t> </a:t>
            </a:r>
            <a:r>
              <a:rPr lang="en-US" dirty="0" err="1" smtClean="0"/>
              <a:t>живота</a:t>
            </a:r>
            <a:r>
              <a:rPr lang="en-US" dirty="0" smtClean="0"/>
              <a:t> </a:t>
            </a:r>
            <a:r>
              <a:rPr lang="en-US" dirty="0" err="1" smtClean="0"/>
              <a:t>пацијента</a:t>
            </a:r>
            <a:endParaRPr lang="sr-Cyrl-CS" dirty="0" smtClean="0"/>
          </a:p>
          <a:p>
            <a:pPr eaLnBrk="1" hangingPunct="1"/>
            <a:r>
              <a:rPr lang="sr-Cyrl-CS" b="1" dirty="0" smtClean="0"/>
              <a:t>Фенотип</a:t>
            </a:r>
            <a:r>
              <a:rPr lang="sr-Cyrl-CS" dirty="0" smtClean="0"/>
              <a:t> представља експримирани генотип у интеракцији са факторима средине</a:t>
            </a:r>
          </a:p>
          <a:p>
            <a:pPr lvl="1" eaLnBrk="1" hangingPunct="1"/>
            <a:r>
              <a:rPr lang="sr-Cyrl-CS" dirty="0" smtClean="0"/>
              <a:t>процес утврђивања фенотипа назива се фенотипизација</a:t>
            </a:r>
          </a:p>
          <a:p>
            <a:pPr lvl="1"/>
            <a:r>
              <a:rPr lang="sr-Cyrl-CS" dirty="0" smtClean="0"/>
              <a:t>фенотип се мења током живота, па се анализа мора понављати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sr-Cyrl-CS" b="1" dirty="0" smtClean="0"/>
              <a:t>Генске варијације</a:t>
            </a:r>
            <a:endParaRPr lang="en-US" sz="3200" dirty="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3568" y="1628800"/>
            <a:ext cx="8064896" cy="5040560"/>
          </a:xfrm>
        </p:spPr>
        <p:txBody>
          <a:bodyPr>
            <a:normAutofit fontScale="92500" lnSpcReduction="10000"/>
          </a:bodyPr>
          <a:lstStyle/>
          <a:p>
            <a:pPr eaLnBrk="1" hangingPunct="1"/>
            <a:r>
              <a:rPr lang="sr-Cyrl-RS" dirty="0" smtClean="0"/>
              <a:t>Укључују генски полиморфизам и генске мутације</a:t>
            </a:r>
          </a:p>
          <a:p>
            <a:pPr eaLnBrk="1" hangingPunct="1"/>
            <a:r>
              <a:rPr lang="sr-Cyrl-RS" dirty="0" smtClean="0"/>
              <a:t>Могу се испољити као:</a:t>
            </a:r>
          </a:p>
          <a:p>
            <a:pPr lvl="1"/>
            <a:r>
              <a:rPr lang="en-US" dirty="0" err="1" smtClean="0"/>
              <a:t>измене</a:t>
            </a:r>
            <a:r>
              <a:rPr lang="en-US" dirty="0" smtClean="0"/>
              <a:t> </a:t>
            </a:r>
            <a:r>
              <a:rPr lang="en-US" dirty="0" err="1" smtClean="0"/>
              <a:t>на</a:t>
            </a:r>
            <a:r>
              <a:rPr lang="en-US" dirty="0" smtClean="0"/>
              <a:t> </a:t>
            </a:r>
            <a:r>
              <a:rPr lang="en-US" dirty="0" err="1" smtClean="0"/>
              <a:t>нивоу</a:t>
            </a:r>
            <a:r>
              <a:rPr lang="en-US" dirty="0" smtClean="0"/>
              <a:t> </a:t>
            </a:r>
            <a:r>
              <a:rPr lang="en-US" dirty="0" err="1" smtClean="0"/>
              <a:t>појединачних</a:t>
            </a:r>
            <a:r>
              <a:rPr lang="en-US" dirty="0" smtClean="0"/>
              <a:t> </a:t>
            </a:r>
            <a:r>
              <a:rPr lang="en-US" dirty="0" err="1" smtClean="0"/>
              <a:t>нуклеотида</a:t>
            </a:r>
            <a:endParaRPr lang="sr-Cyrl-RS" dirty="0" smtClean="0"/>
          </a:p>
          <a:p>
            <a:pPr lvl="2"/>
            <a:r>
              <a:rPr lang="en-US" dirty="0" err="1" smtClean="0"/>
              <a:t>полиморфизми</a:t>
            </a:r>
            <a:r>
              <a:rPr lang="en-US" dirty="0" smtClean="0"/>
              <a:t> </a:t>
            </a:r>
            <a:r>
              <a:rPr lang="en-US" dirty="0" err="1" smtClean="0"/>
              <a:t>појединачних</a:t>
            </a:r>
            <a:r>
              <a:rPr lang="en-US" dirty="0" smtClean="0"/>
              <a:t> </a:t>
            </a:r>
            <a:r>
              <a:rPr lang="en-US" dirty="0" err="1" smtClean="0"/>
              <a:t>нуклеотида</a:t>
            </a:r>
            <a:endParaRPr lang="sr-Cyrl-RS" dirty="0" smtClean="0"/>
          </a:p>
          <a:p>
            <a:pPr lvl="2"/>
            <a:r>
              <a:rPr lang="en-US" dirty="0" err="1" smtClean="0"/>
              <a:t>тачкасте</a:t>
            </a:r>
            <a:r>
              <a:rPr lang="en-US" dirty="0" smtClean="0"/>
              <a:t> </a:t>
            </a:r>
            <a:r>
              <a:rPr lang="en-US" dirty="0" err="1" smtClean="0"/>
              <a:t>мутације</a:t>
            </a:r>
            <a:endParaRPr lang="sr-Cyrl-RS" dirty="0" smtClean="0"/>
          </a:p>
          <a:p>
            <a:pPr lvl="1"/>
            <a:r>
              <a:rPr lang="en-US" dirty="0" err="1" smtClean="0"/>
              <a:t>уметање</a:t>
            </a:r>
            <a:r>
              <a:rPr lang="en-US" dirty="0" smtClean="0"/>
              <a:t>, </a:t>
            </a:r>
            <a:r>
              <a:rPr lang="en-US" dirty="0" err="1" smtClean="0"/>
              <a:t>брисање</a:t>
            </a:r>
            <a:r>
              <a:rPr lang="sr-Cyrl-RS" dirty="0" smtClean="0"/>
              <a:t>, инверзија, транслокација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понављање</a:t>
            </a:r>
            <a:r>
              <a:rPr lang="en-US" dirty="0" smtClean="0"/>
              <a:t> </a:t>
            </a:r>
            <a:r>
              <a:rPr lang="en-US" dirty="0" err="1" smtClean="0"/>
              <a:t>секвенци</a:t>
            </a:r>
            <a:r>
              <a:rPr lang="en-US" dirty="0" smtClean="0"/>
              <a:t> ДНК</a:t>
            </a:r>
            <a:endParaRPr lang="sr-Cyrl-RS" dirty="0" smtClean="0"/>
          </a:p>
          <a:p>
            <a:pPr eaLnBrk="1" hangingPunct="1"/>
            <a:r>
              <a:rPr lang="sr-Cyrl-RS" dirty="0" smtClean="0"/>
              <a:t>За последицу могу имати:</a:t>
            </a:r>
          </a:p>
          <a:p>
            <a:pPr lvl="1"/>
            <a:r>
              <a:rPr lang="en-US" dirty="0" err="1" smtClean="0"/>
              <a:t>синтезу</a:t>
            </a:r>
            <a:r>
              <a:rPr lang="en-US" dirty="0" smtClean="0"/>
              <a:t> </a:t>
            </a:r>
            <a:r>
              <a:rPr lang="en-US" dirty="0" err="1" smtClean="0"/>
              <a:t>неизмењеног</a:t>
            </a:r>
            <a:r>
              <a:rPr lang="en-US" dirty="0" smtClean="0"/>
              <a:t> </a:t>
            </a:r>
            <a:r>
              <a:rPr lang="en-US" dirty="0" err="1" smtClean="0"/>
              <a:t>продукта</a:t>
            </a:r>
            <a:r>
              <a:rPr lang="en-US" dirty="0" smtClean="0"/>
              <a:t> (</a:t>
            </a:r>
            <a:r>
              <a:rPr lang="en-US" dirty="0" err="1" smtClean="0"/>
              <a:t>енгл</a:t>
            </a:r>
            <a:r>
              <a:rPr lang="en-US" dirty="0" smtClean="0"/>
              <a:t>. </a:t>
            </a:r>
            <a:r>
              <a:rPr lang="en-US" i="1" dirty="0" smtClean="0"/>
              <a:t>silent variant</a:t>
            </a:r>
            <a:r>
              <a:rPr lang="en-US" dirty="0" smtClean="0"/>
              <a:t>)</a:t>
            </a:r>
            <a:endParaRPr lang="sr-Cyrl-RS" dirty="0" smtClean="0"/>
          </a:p>
          <a:p>
            <a:pPr lvl="1"/>
            <a:r>
              <a:rPr lang="en-US" dirty="0" err="1" smtClean="0"/>
              <a:t>замену</a:t>
            </a:r>
            <a:r>
              <a:rPr lang="en-US" dirty="0" smtClean="0"/>
              <a:t> </a:t>
            </a:r>
            <a:r>
              <a:rPr lang="en-US" dirty="0" err="1" smtClean="0"/>
              <a:t>једне</a:t>
            </a:r>
            <a:r>
              <a:rPr lang="en-US" dirty="0" smtClean="0"/>
              <a:t> </a:t>
            </a:r>
            <a:r>
              <a:rPr lang="en-US" dirty="0" err="1" smtClean="0"/>
              <a:t>аминокиселине</a:t>
            </a:r>
            <a:r>
              <a:rPr lang="en-US" dirty="0" smtClean="0"/>
              <a:t> </a:t>
            </a:r>
            <a:r>
              <a:rPr lang="en-US" dirty="0" err="1" smtClean="0"/>
              <a:t>другом</a:t>
            </a:r>
            <a:r>
              <a:rPr lang="en-US" dirty="0" smtClean="0"/>
              <a:t> у </a:t>
            </a:r>
            <a:r>
              <a:rPr lang="en-US" dirty="0" err="1" smtClean="0"/>
              <a:t>протеинском</a:t>
            </a:r>
            <a:r>
              <a:rPr lang="en-US" dirty="0" smtClean="0"/>
              <a:t> </a:t>
            </a:r>
            <a:r>
              <a:rPr lang="en-US" dirty="0" err="1" smtClean="0"/>
              <a:t>ланцу</a:t>
            </a:r>
            <a:r>
              <a:rPr lang="en-US" dirty="0" smtClean="0"/>
              <a:t> </a:t>
            </a:r>
            <a:r>
              <a:rPr lang="en-US" dirty="0" err="1" smtClean="0"/>
              <a:t>продукта</a:t>
            </a:r>
            <a:r>
              <a:rPr lang="en-US" dirty="0" smtClean="0"/>
              <a:t> </a:t>
            </a:r>
            <a:r>
              <a:rPr lang="en-US" dirty="0" err="1" smtClean="0"/>
              <a:t>гена</a:t>
            </a:r>
            <a:r>
              <a:rPr lang="en-US" dirty="0" smtClean="0"/>
              <a:t> (</a:t>
            </a:r>
            <a:r>
              <a:rPr lang="en-US" dirty="0" err="1" smtClean="0"/>
              <a:t>енгл</a:t>
            </a:r>
            <a:r>
              <a:rPr lang="en-US" dirty="0" smtClean="0"/>
              <a:t>. </a:t>
            </a:r>
            <a:r>
              <a:rPr lang="en-US" i="1" dirty="0" err="1" smtClean="0"/>
              <a:t>missense</a:t>
            </a:r>
            <a:r>
              <a:rPr lang="en-US" i="1" dirty="0" smtClean="0"/>
              <a:t> variant</a:t>
            </a:r>
            <a:r>
              <a:rPr lang="en-US" dirty="0" smtClean="0"/>
              <a:t>)</a:t>
            </a:r>
            <a:endParaRPr lang="sr-Cyrl-RS" dirty="0" smtClean="0"/>
          </a:p>
          <a:p>
            <a:pPr lvl="2"/>
            <a:r>
              <a:rPr lang="sr-Cyrl-RS" dirty="0" smtClean="0"/>
              <a:t>може али не мора довести до измена у функцији протеина</a:t>
            </a:r>
          </a:p>
          <a:p>
            <a:pPr lvl="1"/>
            <a:r>
              <a:rPr lang="en-US" dirty="0" err="1" smtClean="0"/>
              <a:t>синтезу</a:t>
            </a:r>
            <a:r>
              <a:rPr lang="en-US" dirty="0" smtClean="0"/>
              <a:t> </a:t>
            </a:r>
            <a:r>
              <a:rPr lang="en-US" dirty="0" err="1" smtClean="0"/>
              <a:t>превременог</a:t>
            </a:r>
            <a:r>
              <a:rPr lang="en-US" dirty="0" smtClean="0"/>
              <a:t> </a:t>
            </a:r>
            <a:r>
              <a:rPr lang="en-US" dirty="0" err="1" smtClean="0"/>
              <a:t>стоп</a:t>
            </a:r>
            <a:r>
              <a:rPr lang="en-US" dirty="0" smtClean="0"/>
              <a:t> </a:t>
            </a:r>
            <a:r>
              <a:rPr lang="en-US" dirty="0" err="1" smtClean="0"/>
              <a:t>кодона</a:t>
            </a:r>
            <a:r>
              <a:rPr lang="en-US" dirty="0" smtClean="0"/>
              <a:t> (</a:t>
            </a:r>
            <a:r>
              <a:rPr lang="en-US" dirty="0" err="1" smtClean="0"/>
              <a:t>енгл</a:t>
            </a:r>
            <a:r>
              <a:rPr lang="en-US" dirty="0" smtClean="0"/>
              <a:t>. </a:t>
            </a:r>
            <a:r>
              <a:rPr lang="en-US" i="1" dirty="0" smtClean="0"/>
              <a:t>nonsense variant</a:t>
            </a:r>
            <a:r>
              <a:rPr lang="sr-Cyrl-RS" dirty="0" smtClean="0"/>
              <a:t>)</a:t>
            </a:r>
          </a:p>
          <a:p>
            <a:pPr lvl="2"/>
            <a:r>
              <a:rPr lang="sr-Cyrl-RS" dirty="0" smtClean="0"/>
              <a:t>доводи до синтезе мање активног протеина или до одсуства синтезе протеина</a:t>
            </a:r>
            <a:endParaRPr lang="sr-Cyrl-C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CS" b="1" dirty="0" smtClean="0"/>
              <a:t>Генске варијације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dirty="0" smtClean="0"/>
              <a:t>- </a:t>
            </a:r>
            <a:r>
              <a:rPr lang="sr-Cyrl-CS" dirty="0" smtClean="0"/>
              <a:t>генски полиморфизам </a:t>
            </a:r>
            <a:r>
              <a:rPr lang="en-US" dirty="0" smtClean="0"/>
              <a:t>-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3568" y="1628800"/>
            <a:ext cx="8064896" cy="4752528"/>
          </a:xfrm>
        </p:spPr>
        <p:txBody>
          <a:bodyPr>
            <a:normAutofit fontScale="92500" lnSpcReduction="10000"/>
          </a:bodyPr>
          <a:lstStyle/>
          <a:p>
            <a:pPr eaLnBrk="1" hangingPunct="1"/>
            <a:r>
              <a:rPr lang="sr-Cyrl-CS" b="1" dirty="0" smtClean="0"/>
              <a:t>Генски полиморфизам</a:t>
            </a:r>
            <a:r>
              <a:rPr lang="sr-Cyrl-CS" dirty="0" smtClean="0"/>
              <a:t> </a:t>
            </a:r>
          </a:p>
          <a:p>
            <a:pPr lvl="1"/>
            <a:r>
              <a:rPr lang="sr-Cyrl-CS" altLang="ko-KR" dirty="0" smtClean="0"/>
              <a:t>присуство више варијантних форми (алела) истог гена у општој популацији, са учесталошћу од најмање 1% </a:t>
            </a:r>
          </a:p>
          <a:p>
            <a:pPr lvl="2"/>
            <a:r>
              <a:rPr lang="sr-Cyrl-RS" dirty="0" smtClean="0"/>
              <a:t>најчешћи тип су п</a:t>
            </a:r>
            <a:r>
              <a:rPr lang="en-US" dirty="0" err="1" smtClean="0"/>
              <a:t>олиморфизми</a:t>
            </a:r>
            <a:r>
              <a:rPr lang="en-US" dirty="0" smtClean="0"/>
              <a:t> </a:t>
            </a:r>
            <a:r>
              <a:rPr lang="en-US" dirty="0" err="1" smtClean="0"/>
              <a:t>појединачних</a:t>
            </a:r>
            <a:r>
              <a:rPr lang="en-US" dirty="0" smtClean="0"/>
              <a:t> </a:t>
            </a:r>
            <a:r>
              <a:rPr lang="en-US" dirty="0" err="1" smtClean="0"/>
              <a:t>нуклеотида</a:t>
            </a:r>
            <a:r>
              <a:rPr lang="en-US" dirty="0" smtClean="0"/>
              <a:t> (</a:t>
            </a:r>
            <a:r>
              <a:rPr lang="en-US" dirty="0" err="1" smtClean="0"/>
              <a:t>енгл</a:t>
            </a:r>
            <a:r>
              <a:rPr lang="en-US" dirty="0" smtClean="0"/>
              <a:t>. </a:t>
            </a:r>
            <a:r>
              <a:rPr lang="en-US" i="1" dirty="0" smtClean="0"/>
              <a:t>single nucleotide polymorphism, SNP</a:t>
            </a:r>
            <a:r>
              <a:rPr lang="en-US" dirty="0" smtClean="0"/>
              <a:t>)</a:t>
            </a:r>
            <a:endParaRPr lang="sr-Cyrl-CS" altLang="ko-KR" dirty="0" smtClean="0"/>
          </a:p>
          <a:p>
            <a:pPr lvl="1"/>
            <a:r>
              <a:rPr lang="sr-Cyrl-CS" altLang="ko-KR" dirty="0" smtClean="0"/>
              <a:t>овакве варијације се наслеђују и нормално су присутне и код здравих и код болесних</a:t>
            </a:r>
          </a:p>
          <a:p>
            <a:pPr lvl="1"/>
            <a:r>
              <a:rPr lang="sr-Cyrl-RS" dirty="0" smtClean="0"/>
              <a:t>у</a:t>
            </a:r>
            <a:r>
              <a:rPr lang="en-US" dirty="0" err="1" smtClean="0"/>
              <a:t>купни</a:t>
            </a:r>
            <a:r>
              <a:rPr lang="en-US" dirty="0" smtClean="0"/>
              <a:t> </a:t>
            </a:r>
            <a:r>
              <a:rPr lang="en-US" dirty="0" err="1" smtClean="0"/>
              <a:t>ефекат</a:t>
            </a:r>
            <a:r>
              <a:rPr lang="en-US" dirty="0" smtClean="0"/>
              <a:t> </a:t>
            </a:r>
            <a:r>
              <a:rPr lang="en-US" dirty="0" err="1" smtClean="0"/>
              <a:t>је</a:t>
            </a:r>
            <a:r>
              <a:rPr lang="en-US" dirty="0" smtClean="0"/>
              <a:t> </a:t>
            </a:r>
            <a:r>
              <a:rPr lang="en-US" dirty="0" err="1" smtClean="0"/>
              <a:t>често</a:t>
            </a:r>
            <a:r>
              <a:rPr lang="en-US" dirty="0" smtClean="0"/>
              <a:t> </a:t>
            </a:r>
            <a:r>
              <a:rPr lang="en-US" dirty="0" err="1" smtClean="0"/>
              <a:t>неутралан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повољан</a:t>
            </a:r>
            <a:r>
              <a:rPr lang="en-US" dirty="0" smtClean="0"/>
              <a:t> </a:t>
            </a:r>
            <a:r>
              <a:rPr lang="en-US" dirty="0" err="1" smtClean="0"/>
              <a:t>по</a:t>
            </a:r>
            <a:r>
              <a:rPr lang="en-US" dirty="0" smtClean="0"/>
              <a:t> </a:t>
            </a:r>
            <a:r>
              <a:rPr lang="en-US" dirty="0" err="1" smtClean="0"/>
              <a:t>јединку</a:t>
            </a:r>
            <a:r>
              <a:rPr lang="en-US" dirty="0" smtClean="0"/>
              <a:t> и </a:t>
            </a:r>
            <a:r>
              <a:rPr lang="en-US" dirty="0" err="1" smtClean="0"/>
              <a:t>не</a:t>
            </a:r>
            <a:r>
              <a:rPr lang="en-US" dirty="0" smtClean="0"/>
              <a:t> </a:t>
            </a:r>
            <a:r>
              <a:rPr lang="en-US" dirty="0" err="1" smtClean="0"/>
              <a:t>доводи</a:t>
            </a:r>
            <a:r>
              <a:rPr lang="en-US" dirty="0" smtClean="0"/>
              <a:t> </a:t>
            </a:r>
            <a:r>
              <a:rPr lang="en-US" dirty="0" err="1" smtClean="0"/>
              <a:t>директно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развоја</a:t>
            </a:r>
            <a:r>
              <a:rPr lang="en-US" dirty="0" smtClean="0"/>
              <a:t> </a:t>
            </a:r>
            <a:r>
              <a:rPr lang="en-US" dirty="0" err="1" smtClean="0"/>
              <a:t>болести</a:t>
            </a:r>
            <a:endParaRPr lang="sr-Cyrl-RS" dirty="0" smtClean="0"/>
          </a:p>
          <a:p>
            <a:pPr lvl="2"/>
            <a:r>
              <a:rPr lang="sr-Cyrl-RS" dirty="0" smtClean="0"/>
              <a:t>з</a:t>
            </a:r>
            <a:r>
              <a:rPr lang="en-US" dirty="0" err="1" smtClean="0"/>
              <a:t>начај</a:t>
            </a:r>
            <a:r>
              <a:rPr lang="en-US" dirty="0" smtClean="0"/>
              <a:t> </a:t>
            </a:r>
            <a:r>
              <a:rPr lang="sr-Cyrl-RS" dirty="0" smtClean="0"/>
              <a:t>за фармакогенетику је у утицају на </a:t>
            </a:r>
            <a:r>
              <a:rPr lang="en-US" dirty="0" err="1" smtClean="0"/>
              <a:t>фармакокинетику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фармакодинамику</a:t>
            </a:r>
            <a:r>
              <a:rPr lang="en-US" dirty="0" smtClean="0"/>
              <a:t> </a:t>
            </a:r>
            <a:r>
              <a:rPr lang="sr-Cyrl-RS" dirty="0" smtClean="0"/>
              <a:t> лека кроз измену функције протеина значајних за процесе </a:t>
            </a:r>
          </a:p>
          <a:p>
            <a:pPr lvl="2"/>
            <a:r>
              <a:rPr lang="sr-Cyrl-RS" dirty="0" smtClean="0">
                <a:solidFill>
                  <a:srgbClr val="003D62"/>
                </a:solidFill>
              </a:rPr>
              <a:t>због велике учесталости у популацији представљају најзаступљенију врсту генских варијација у фармакогенетским истраживањима</a:t>
            </a:r>
            <a:endParaRPr lang="sr-Cyrl-CS" dirty="0" smtClean="0">
              <a:solidFill>
                <a:srgbClr val="003D62"/>
              </a:solidFill>
            </a:endParaRPr>
          </a:p>
          <a:p>
            <a:pPr lvl="1" eaLnBrk="1" hangingPunct="1"/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sr-Cyrl-CS" b="1" dirty="0" smtClean="0"/>
              <a:t>Генске варијације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dirty="0" smtClean="0"/>
              <a:t>- </a:t>
            </a:r>
            <a:r>
              <a:rPr lang="sr-Cyrl-CS" dirty="0" smtClean="0"/>
              <a:t>генске мутације -</a:t>
            </a:r>
            <a:endParaRPr lang="en-US" sz="3200" dirty="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3568" y="1628800"/>
            <a:ext cx="8064896" cy="4896544"/>
          </a:xfrm>
        </p:spPr>
        <p:txBody>
          <a:bodyPr>
            <a:normAutofit fontScale="92500"/>
          </a:bodyPr>
          <a:lstStyle/>
          <a:p>
            <a:pPr eaLnBrk="1" hangingPunct="1"/>
            <a:r>
              <a:rPr lang="sr-Cyrl-CS" b="1" dirty="0" smtClean="0"/>
              <a:t>Генске мутације</a:t>
            </a:r>
            <a:endParaRPr lang="sr-Cyrl-CS" dirty="0" smtClean="0"/>
          </a:p>
          <a:p>
            <a:pPr lvl="1">
              <a:buClr>
                <a:srgbClr val="003D62"/>
              </a:buClr>
            </a:pPr>
            <a:r>
              <a:rPr lang="en-US" dirty="0" err="1" smtClean="0"/>
              <a:t>настају</a:t>
            </a:r>
            <a:r>
              <a:rPr lang="en-US" dirty="0" smtClean="0"/>
              <a:t> </a:t>
            </a:r>
            <a:r>
              <a:rPr lang="en-US" dirty="0" err="1" smtClean="0"/>
              <a:t>спонтано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под</a:t>
            </a:r>
            <a:r>
              <a:rPr lang="en-US" dirty="0" smtClean="0"/>
              <a:t> </a:t>
            </a:r>
            <a:r>
              <a:rPr lang="en-US" dirty="0" err="1" smtClean="0"/>
              <a:t>утицајем</a:t>
            </a:r>
            <a:r>
              <a:rPr lang="en-US" dirty="0" smtClean="0"/>
              <a:t> </a:t>
            </a:r>
            <a:r>
              <a:rPr lang="en-US" dirty="0" err="1" smtClean="0"/>
              <a:t>одређених</a:t>
            </a:r>
            <a:r>
              <a:rPr lang="en-US" dirty="0" smtClean="0"/>
              <a:t> </a:t>
            </a:r>
            <a:r>
              <a:rPr lang="en-US" dirty="0" err="1" smtClean="0"/>
              <a:t>мутагених</a:t>
            </a:r>
            <a:r>
              <a:rPr lang="en-US" dirty="0" smtClean="0"/>
              <a:t> </a:t>
            </a:r>
            <a:r>
              <a:rPr lang="en-US" dirty="0" err="1" smtClean="0"/>
              <a:t>фактора</a:t>
            </a:r>
            <a:r>
              <a:rPr lang="en-US" dirty="0" smtClean="0"/>
              <a:t> </a:t>
            </a:r>
            <a:endParaRPr lang="sr-Cyrl-RS" dirty="0" smtClean="0"/>
          </a:p>
          <a:p>
            <a:pPr lvl="2">
              <a:buClr>
                <a:srgbClr val="003D62"/>
              </a:buClr>
            </a:pPr>
            <a:r>
              <a:rPr lang="en-US" dirty="0" err="1" smtClean="0"/>
              <a:t>као</a:t>
            </a:r>
            <a:r>
              <a:rPr lang="en-US" dirty="0" smtClean="0"/>
              <a:t> </a:t>
            </a:r>
            <a:r>
              <a:rPr lang="en-US" dirty="0" err="1" smtClean="0"/>
              <a:t>последица</a:t>
            </a:r>
            <a:r>
              <a:rPr lang="en-US" dirty="0" smtClean="0"/>
              <a:t> </a:t>
            </a:r>
            <a:r>
              <a:rPr lang="en-US" dirty="0" err="1" smtClean="0"/>
              <a:t>грешака</a:t>
            </a:r>
            <a:r>
              <a:rPr lang="en-US" dirty="0" smtClean="0"/>
              <a:t> у </a:t>
            </a:r>
            <a:r>
              <a:rPr lang="en-US" dirty="0" err="1" smtClean="0"/>
              <a:t>репликацији</a:t>
            </a:r>
            <a:r>
              <a:rPr lang="en-US" dirty="0" smtClean="0"/>
              <a:t> ДНК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одсуства</a:t>
            </a:r>
            <a:r>
              <a:rPr lang="en-US" dirty="0" smtClean="0"/>
              <a:t> </a:t>
            </a:r>
            <a:r>
              <a:rPr lang="en-US" dirty="0" err="1" smtClean="0"/>
              <a:t>репарације</a:t>
            </a:r>
            <a:r>
              <a:rPr lang="en-US" dirty="0" smtClean="0"/>
              <a:t> </a:t>
            </a:r>
            <a:r>
              <a:rPr lang="en-US" dirty="0" err="1" smtClean="0"/>
              <a:t>њених</a:t>
            </a:r>
            <a:r>
              <a:rPr lang="en-US" dirty="0" smtClean="0"/>
              <a:t> </a:t>
            </a:r>
            <a:r>
              <a:rPr lang="en-US" dirty="0" err="1" smtClean="0"/>
              <a:t>оштећења</a:t>
            </a:r>
            <a:endParaRPr lang="sr-Cyrl-RS" dirty="0" smtClean="0"/>
          </a:p>
          <a:p>
            <a:pPr lvl="1">
              <a:buClr>
                <a:srgbClr val="003D62"/>
              </a:buClr>
            </a:pPr>
            <a:r>
              <a:rPr lang="sr-Cyrl-RS" dirty="0" smtClean="0"/>
              <a:t>знатно су ређе од полиморфизама</a:t>
            </a:r>
          </a:p>
          <a:p>
            <a:pPr lvl="1">
              <a:buClr>
                <a:srgbClr val="003D62"/>
              </a:buClr>
            </a:pPr>
            <a:r>
              <a:rPr lang="sr-Cyrl-RS" dirty="0" smtClean="0"/>
              <a:t>наслеђују се </a:t>
            </a:r>
            <a:r>
              <a:rPr lang="en-US" dirty="0" err="1" smtClean="0"/>
              <a:t>само</a:t>
            </a:r>
            <a:r>
              <a:rPr lang="en-US" dirty="0" smtClean="0"/>
              <a:t> </a:t>
            </a:r>
            <a:r>
              <a:rPr lang="en-US" dirty="0" err="1" smtClean="0"/>
              <a:t>ако</a:t>
            </a:r>
            <a:r>
              <a:rPr lang="en-US" dirty="0" smtClean="0"/>
              <a:t> </a:t>
            </a:r>
            <a:r>
              <a:rPr lang="en-US" dirty="0" err="1" smtClean="0"/>
              <a:t>настану</a:t>
            </a:r>
            <a:r>
              <a:rPr lang="en-US" dirty="0" smtClean="0"/>
              <a:t> у </a:t>
            </a:r>
            <a:r>
              <a:rPr lang="en-US" dirty="0" err="1" smtClean="0"/>
              <a:t>гаметима</a:t>
            </a:r>
            <a:r>
              <a:rPr lang="en-US" dirty="0" smtClean="0"/>
              <a:t>, у </a:t>
            </a:r>
            <a:r>
              <a:rPr lang="en-US" dirty="0" err="1" smtClean="0"/>
              <a:t>супротном</a:t>
            </a:r>
            <a:r>
              <a:rPr lang="en-US" dirty="0" smtClean="0"/>
              <a:t> (</a:t>
            </a:r>
            <a:r>
              <a:rPr lang="en-US" dirty="0" err="1" smtClean="0"/>
              <a:t>тј</a:t>
            </a:r>
            <a:r>
              <a:rPr lang="en-US" dirty="0" smtClean="0"/>
              <a:t>. </a:t>
            </a:r>
            <a:r>
              <a:rPr lang="en-US" dirty="0" err="1" smtClean="0"/>
              <a:t>када</a:t>
            </a:r>
            <a:r>
              <a:rPr lang="en-US" dirty="0" smtClean="0"/>
              <a:t> </a:t>
            </a:r>
            <a:r>
              <a:rPr lang="en-US" dirty="0" err="1" smtClean="0"/>
              <a:t>настану</a:t>
            </a:r>
            <a:r>
              <a:rPr lang="en-US" dirty="0" smtClean="0"/>
              <a:t> у </a:t>
            </a:r>
            <a:r>
              <a:rPr lang="en-US" dirty="0" err="1" smtClean="0"/>
              <a:t>соматским</a:t>
            </a:r>
            <a:r>
              <a:rPr lang="en-US" dirty="0" smtClean="0"/>
              <a:t> </a:t>
            </a:r>
            <a:r>
              <a:rPr lang="en-US" dirty="0" err="1" smtClean="0"/>
              <a:t>ћелијама</a:t>
            </a:r>
            <a:r>
              <a:rPr lang="en-US" dirty="0" smtClean="0"/>
              <a:t>) </a:t>
            </a:r>
            <a:r>
              <a:rPr lang="en-US" dirty="0" err="1" smtClean="0"/>
              <a:t>се</a:t>
            </a:r>
            <a:r>
              <a:rPr lang="en-US" dirty="0" smtClean="0"/>
              <a:t> </a:t>
            </a:r>
            <a:r>
              <a:rPr lang="en-US" dirty="0" err="1" smtClean="0"/>
              <a:t>не</a:t>
            </a:r>
            <a:r>
              <a:rPr lang="en-US" dirty="0" smtClean="0"/>
              <a:t> </a:t>
            </a:r>
            <a:r>
              <a:rPr lang="en-US" dirty="0" err="1" smtClean="0"/>
              <a:t>наслеђују</a:t>
            </a:r>
            <a:endParaRPr lang="sr-Cyrl-RS" dirty="0" smtClean="0"/>
          </a:p>
          <a:p>
            <a:pPr lvl="1">
              <a:buClr>
                <a:srgbClr val="003D62"/>
              </a:buClr>
            </a:pPr>
            <a:r>
              <a:rPr lang="sr-Cyrl-RS" dirty="0" smtClean="0"/>
              <a:t>з</a:t>
            </a:r>
            <a:r>
              <a:rPr lang="en-US" dirty="0" err="1" smtClean="0"/>
              <a:t>ависно</a:t>
            </a:r>
            <a:r>
              <a:rPr lang="en-US" dirty="0" smtClean="0"/>
              <a:t> </a:t>
            </a:r>
            <a:r>
              <a:rPr lang="en-US" dirty="0" err="1" smtClean="0"/>
              <a:t>од</a:t>
            </a:r>
            <a:r>
              <a:rPr lang="en-US" dirty="0" smtClean="0"/>
              <a:t> </a:t>
            </a:r>
            <a:r>
              <a:rPr lang="en-US" dirty="0" err="1" smtClean="0"/>
              <a:t>врсте</a:t>
            </a:r>
            <a:r>
              <a:rPr lang="en-US" dirty="0" smtClean="0"/>
              <a:t> </a:t>
            </a:r>
            <a:r>
              <a:rPr lang="en-US" dirty="0" err="1" smtClean="0"/>
              <a:t>промене</a:t>
            </a:r>
            <a:r>
              <a:rPr lang="en-US" dirty="0" smtClean="0"/>
              <a:t> у ДНК, </a:t>
            </a:r>
            <a:r>
              <a:rPr lang="en-US" dirty="0" err="1" smtClean="0"/>
              <a:t>мутације</a:t>
            </a:r>
            <a:r>
              <a:rPr lang="en-US" dirty="0" smtClean="0"/>
              <a:t> </a:t>
            </a:r>
            <a:r>
              <a:rPr lang="en-US" dirty="0" err="1" smtClean="0"/>
              <a:t>могу</a:t>
            </a:r>
            <a:r>
              <a:rPr lang="en-US" dirty="0" smtClean="0"/>
              <a:t>, </a:t>
            </a:r>
            <a:r>
              <a:rPr lang="en-US" dirty="0" err="1" smtClean="0"/>
              <a:t>али</a:t>
            </a:r>
            <a:r>
              <a:rPr lang="en-US" dirty="0" smtClean="0"/>
              <a:t> </a:t>
            </a:r>
            <a:r>
              <a:rPr lang="en-US" dirty="0" err="1" smtClean="0"/>
              <a:t>не</a:t>
            </a:r>
            <a:r>
              <a:rPr lang="en-US" dirty="0" smtClean="0"/>
              <a:t> </a:t>
            </a:r>
            <a:r>
              <a:rPr lang="en-US" dirty="0" err="1" smtClean="0"/>
              <a:t>морају</a:t>
            </a:r>
            <a:r>
              <a:rPr lang="en-US" dirty="0" smtClean="0"/>
              <a:t>, </a:t>
            </a:r>
            <a:r>
              <a:rPr lang="en-US" dirty="0" err="1" smtClean="0"/>
              <a:t>довести</a:t>
            </a:r>
            <a:r>
              <a:rPr lang="en-US" dirty="0" smtClean="0"/>
              <a:t> </a:t>
            </a:r>
            <a:r>
              <a:rPr lang="en-US" dirty="0" err="1" smtClean="0"/>
              <a:t>до</a:t>
            </a:r>
            <a:r>
              <a:rPr lang="en-US" dirty="0" smtClean="0"/>
              <a:t> </a:t>
            </a:r>
            <a:r>
              <a:rPr lang="en-US" dirty="0" err="1" smtClean="0"/>
              <a:t>развоја</a:t>
            </a:r>
            <a:r>
              <a:rPr lang="en-US" dirty="0" smtClean="0"/>
              <a:t> </a:t>
            </a:r>
            <a:r>
              <a:rPr lang="en-US" dirty="0" err="1" smtClean="0"/>
              <a:t>болести</a:t>
            </a:r>
            <a:r>
              <a:rPr lang="en-US" dirty="0" smtClean="0"/>
              <a:t> </a:t>
            </a:r>
            <a:endParaRPr lang="sr-Cyrl-RS" dirty="0" smtClean="0"/>
          </a:p>
          <a:p>
            <a:pPr lvl="2">
              <a:buClr>
                <a:srgbClr val="003D62"/>
              </a:buClr>
            </a:pPr>
            <a:r>
              <a:rPr lang="sr-Cyrl-RS" dirty="0" smtClean="0"/>
              <a:t>з</a:t>
            </a:r>
            <a:r>
              <a:rPr lang="en-US" dirty="0" err="1" smtClean="0"/>
              <a:t>начај</a:t>
            </a:r>
            <a:r>
              <a:rPr lang="en-US" dirty="0" smtClean="0"/>
              <a:t> </a:t>
            </a:r>
            <a:r>
              <a:rPr lang="sr-Cyrl-RS" dirty="0" smtClean="0"/>
              <a:t>за фармакогенетику је у утицају на </a:t>
            </a:r>
            <a:r>
              <a:rPr lang="en-US" dirty="0" err="1" smtClean="0"/>
              <a:t>фармакокинетику</a:t>
            </a:r>
            <a:r>
              <a:rPr lang="en-US" dirty="0" smtClean="0"/>
              <a:t> </a:t>
            </a:r>
            <a:r>
              <a:rPr lang="en-US" dirty="0" err="1" smtClean="0"/>
              <a:t>или</a:t>
            </a:r>
            <a:r>
              <a:rPr lang="en-US" dirty="0" smtClean="0"/>
              <a:t> </a:t>
            </a:r>
            <a:r>
              <a:rPr lang="en-US" dirty="0" err="1" smtClean="0"/>
              <a:t>фармакодинамику</a:t>
            </a:r>
            <a:r>
              <a:rPr lang="en-US" dirty="0" smtClean="0"/>
              <a:t> </a:t>
            </a:r>
            <a:r>
              <a:rPr lang="sr-Cyrl-RS" dirty="0" smtClean="0"/>
              <a:t> лека кроз измену функције протеина значајних за процесе и кроз развој обољења која могу на њих да утичу</a:t>
            </a:r>
          </a:p>
          <a:p>
            <a:pPr lvl="2">
              <a:buClr>
                <a:srgbClr val="003D62"/>
              </a:buClr>
            </a:pPr>
            <a:r>
              <a:rPr lang="sr-Cyrl-RS" dirty="0" smtClean="0">
                <a:solidFill>
                  <a:srgbClr val="003D62"/>
                </a:solidFill>
              </a:rPr>
              <a:t>посебан значај је у примени лекова за лечење малигних тумора</a:t>
            </a:r>
            <a:endParaRPr lang="sr-Cyrl-CS" dirty="0" smtClean="0">
              <a:solidFill>
                <a:srgbClr val="003D62"/>
              </a:solidFill>
            </a:endParaRPr>
          </a:p>
          <a:p>
            <a:pPr lvl="1" eaLnBrk="1" hangingPunct="1"/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77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>
                <a:latin typeface="+mn-lt"/>
              </a:rPr>
              <a:t>Фармакогенетика </a:t>
            </a:r>
            <a:br>
              <a:rPr lang="ru-RU" b="1" dirty="0">
                <a:latin typeface="+mn-lt"/>
              </a:rPr>
            </a:br>
            <a:r>
              <a:rPr lang="ru-RU" b="1" dirty="0">
                <a:latin typeface="+mn-lt"/>
              </a:rPr>
              <a:t> </a:t>
            </a:r>
            <a:r>
              <a:rPr lang="ru-RU" sz="4000" dirty="0">
                <a:latin typeface="+mn-lt"/>
              </a:rPr>
              <a:t>- основне методе -</a:t>
            </a:r>
            <a:endParaRPr lang="en-US" sz="4000" dirty="0">
              <a:latin typeface="+mn-lt"/>
            </a:endParaRPr>
          </a:p>
        </p:txBody>
      </p:sp>
      <p:sp>
        <p:nvSpPr>
          <p:cNvPr id="160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3568" y="1628800"/>
            <a:ext cx="7992888" cy="4525962"/>
          </a:xfrm>
        </p:spPr>
        <p:txBody>
          <a:bodyPr>
            <a:normAutofit/>
          </a:bodyPr>
          <a:lstStyle/>
          <a:p>
            <a:r>
              <a:rPr lang="sr-Cyrl-CS" dirty="0" smtClean="0"/>
              <a:t>Генотипизација</a:t>
            </a:r>
            <a:endParaRPr lang="sr-Cyrl-CS" dirty="0"/>
          </a:p>
          <a:p>
            <a:pPr lvl="1"/>
            <a:r>
              <a:rPr lang="sr-Cyrl-CS" dirty="0"/>
              <a:t>детекција појединачних варијација </a:t>
            </a:r>
            <a:r>
              <a:rPr lang="sr-Cyrl-CS" dirty="0" smtClean="0"/>
              <a:t>гена</a:t>
            </a:r>
            <a:r>
              <a:rPr lang="en-US" dirty="0" smtClean="0"/>
              <a:t> (</a:t>
            </a:r>
            <a:r>
              <a:rPr lang="sr-Cyrl-RS" dirty="0" smtClean="0"/>
              <a:t>реакција ланчаног умножавања, енгл. </a:t>
            </a:r>
            <a:r>
              <a:rPr lang="en-US" i="1" dirty="0" smtClean="0"/>
              <a:t>Polymerase Chain Reaction</a:t>
            </a:r>
            <a:r>
              <a:rPr lang="sr-Cyrl-RS" i="1" dirty="0" smtClean="0"/>
              <a:t>, </a:t>
            </a:r>
            <a:r>
              <a:rPr lang="en-US" i="1" dirty="0" smtClean="0"/>
              <a:t>PCR</a:t>
            </a:r>
            <a:r>
              <a:rPr lang="en-US" dirty="0" smtClean="0"/>
              <a:t>)</a:t>
            </a:r>
            <a:endParaRPr lang="sr-Cyrl-CS" dirty="0"/>
          </a:p>
          <a:p>
            <a:pPr lvl="2"/>
            <a:r>
              <a:rPr lang="sr-Cyrl-CS" dirty="0"/>
              <a:t>скенирање генотипа </a:t>
            </a:r>
            <a:r>
              <a:rPr lang="sr-Cyrl-CS" dirty="0" smtClean="0"/>
              <a:t>(</a:t>
            </a:r>
            <a:r>
              <a:rPr lang="sr-Cyrl-RS" dirty="0" smtClean="0"/>
              <a:t>секвенционирање</a:t>
            </a:r>
            <a:r>
              <a:rPr lang="sr-Cyrl-CS" dirty="0" smtClean="0"/>
              <a:t>)</a:t>
            </a:r>
            <a:endParaRPr lang="sr-Cyrl-CS" dirty="0"/>
          </a:p>
          <a:p>
            <a:r>
              <a:rPr lang="sr-Cyrl-CS" dirty="0"/>
              <a:t>Фенотипизација</a:t>
            </a:r>
          </a:p>
          <a:p>
            <a:pPr lvl="1"/>
            <a:r>
              <a:rPr lang="sr-Cyrl-CS" dirty="0"/>
              <a:t>мерење активности </a:t>
            </a:r>
            <a:r>
              <a:rPr lang="sr-Cyrl-CS" dirty="0" smtClean="0"/>
              <a:t>продуката гена</a:t>
            </a:r>
            <a:endParaRPr lang="sr-Cyrl-CS" dirty="0"/>
          </a:p>
          <a:p>
            <a:r>
              <a:rPr lang="sr-Cyrl-CS" dirty="0"/>
              <a:t>Студије асоцијација </a:t>
            </a:r>
          </a:p>
          <a:p>
            <a:pPr lvl="1"/>
            <a:r>
              <a:rPr lang="sr-Cyrl-CS" dirty="0"/>
              <a:t>утврђивање везе између генотипа и фенотипа</a:t>
            </a:r>
          </a:p>
          <a:p>
            <a:pPr lvl="1"/>
            <a:r>
              <a:rPr lang="sr-Cyrl-CS" dirty="0"/>
              <a:t>утврђивање клиничке значајности </a:t>
            </a:r>
          </a:p>
          <a:p>
            <a:pPr lvl="1"/>
            <a:r>
              <a:rPr lang="sr-Cyrl-CS" dirty="0"/>
              <a:t>укључивање осталих фактора утицаја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CS" b="1" dirty="0" smtClean="0"/>
              <a:t>Генотипизација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dirty="0" smtClean="0"/>
              <a:t>-</a:t>
            </a:r>
            <a:r>
              <a:rPr lang="sr-Cyrl-RS" dirty="0" smtClean="0"/>
              <a:t> основни принципи </a:t>
            </a:r>
            <a:r>
              <a:rPr lang="en-US" dirty="0" smtClean="0"/>
              <a:t>PCR </a:t>
            </a:r>
            <a:r>
              <a:rPr lang="sr-Cyrl-RS" dirty="0" smtClean="0"/>
              <a:t>методе -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28800"/>
            <a:ext cx="8136904" cy="4752528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PCR </a:t>
            </a:r>
            <a:r>
              <a:rPr lang="sr-Cyrl-CS" dirty="0" smtClean="0"/>
              <a:t>метода имитира процес удвајања (репликације) ДНК који се физиолошки одиграва </a:t>
            </a:r>
            <a:r>
              <a:rPr lang="en-US" i="1" dirty="0" smtClean="0"/>
              <a:t>in vivo</a:t>
            </a:r>
            <a:r>
              <a:rPr lang="sr-Cyrl-CS" dirty="0" smtClean="0"/>
              <a:t>, а служи за прецизно копирање генетске информације приликом ћелијске деобе</a:t>
            </a:r>
          </a:p>
          <a:p>
            <a:pPr lvl="1"/>
            <a:r>
              <a:rPr lang="sr-Latn-CS" dirty="0" smtClean="0"/>
              <a:t>представља синтезу новог </a:t>
            </a:r>
            <a:r>
              <a:rPr lang="sr-Cyrl-CS" dirty="0" smtClean="0"/>
              <a:t>полинуклеотидног </a:t>
            </a:r>
            <a:r>
              <a:rPr lang="sr-Latn-CS" dirty="0" smtClean="0"/>
              <a:t>ланца </a:t>
            </a:r>
            <a:r>
              <a:rPr lang="en-US" i="1" dirty="0" smtClean="0"/>
              <a:t>in vitro</a:t>
            </a:r>
            <a:r>
              <a:rPr lang="sr-Cyrl-CS" dirty="0" smtClean="0"/>
              <a:t>, </a:t>
            </a:r>
            <a:r>
              <a:rPr lang="sr-Latn-CS" dirty="0" smtClean="0"/>
              <a:t>на основу ДНК </a:t>
            </a:r>
            <a:r>
              <a:rPr lang="sr-Cyrl-CS" dirty="0" smtClean="0"/>
              <a:t>која служи као матрица, односно мустра</a:t>
            </a:r>
            <a:endParaRPr lang="sr-Cyrl-RS" dirty="0" smtClean="0"/>
          </a:p>
          <a:p>
            <a:r>
              <a:rPr lang="sr-Cyrl-CS" dirty="0" smtClean="0"/>
              <a:t>Процес је високо ефикасан и високо специфичан, па се секвенца ДНК од интереса може умножити у преко милијарду идентичних копија, тј. ампликона </a:t>
            </a:r>
          </a:p>
          <a:p>
            <a:r>
              <a:rPr lang="sr-Cyrl-CS" dirty="0" smtClean="0"/>
              <a:t>За ланчано умножавање изабране ДНК секвенце као полазни материјал тј. узорак служи ДНК</a:t>
            </a:r>
          </a:p>
          <a:p>
            <a:pPr lvl="1"/>
            <a:r>
              <a:rPr lang="sr-Cyrl-CS" dirty="0" smtClean="0"/>
              <a:t>реакцији се додају још и два специфична прајмера, слободни нуклеотиди, специфични ензим, јони магнезијума и пуфер</a:t>
            </a:r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ueprint">
  <a:themeElements>
    <a:clrScheme name="Blueprint 8">
      <a:dk1>
        <a:srgbClr val="003D62"/>
      </a:dk1>
      <a:lt1>
        <a:srgbClr val="FFFFFF"/>
      </a:lt1>
      <a:dk2>
        <a:srgbClr val="006699"/>
      </a:dk2>
      <a:lt2>
        <a:srgbClr val="C8D1DA"/>
      </a:lt2>
      <a:accent1>
        <a:srgbClr val="9AC0EA"/>
      </a:accent1>
      <a:accent2>
        <a:srgbClr val="80C3C8"/>
      </a:accent2>
      <a:accent3>
        <a:srgbClr val="FFFFFF"/>
      </a:accent3>
      <a:accent4>
        <a:srgbClr val="003353"/>
      </a:accent4>
      <a:accent5>
        <a:srgbClr val="CADCF3"/>
      </a:accent5>
      <a:accent6>
        <a:srgbClr val="73B0B5"/>
      </a:accent6>
      <a:hlink>
        <a:srgbClr val="81ABCB"/>
      </a:hlink>
      <a:folHlink>
        <a:srgbClr val="B6CBD6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9525" cap="flat" cmpd="sng" algn="ctr">
          <a:solidFill>
            <a:srgbClr val="333333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ea typeface="新細明體" pitchFamily="18" charset="-12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solidFill>
            <a:srgbClr val="333333"/>
          </a:solidFill>
          <a:prstDash val="dash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TW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ea typeface="新細明體" pitchFamily="18" charset="-120"/>
          </a:defRPr>
        </a:defPPr>
      </a:lstStyle>
    </a:lnDef>
  </a:objectDefaults>
  <a:extraClrSchemeLst>
    <a:extraClrScheme>
      <a:clrScheme name="Blueprint 1">
        <a:dk1>
          <a:srgbClr val="000000"/>
        </a:dk1>
        <a:lt1>
          <a:srgbClr val="FFFFFF"/>
        </a:lt1>
        <a:dk2>
          <a:srgbClr val="40458C"/>
        </a:dk2>
        <a:lt2>
          <a:srgbClr val="FFFFCC"/>
        </a:lt2>
        <a:accent1>
          <a:srgbClr val="8D8DB3"/>
        </a:accent1>
        <a:accent2>
          <a:srgbClr val="B2B2B2"/>
        </a:accent2>
        <a:accent3>
          <a:srgbClr val="AFB0C5"/>
        </a:accent3>
        <a:accent4>
          <a:srgbClr val="DADADA"/>
        </a:accent4>
        <a:accent5>
          <a:srgbClr val="C5C5D6"/>
        </a:accent5>
        <a:accent6>
          <a:srgbClr val="A1A1A1"/>
        </a:accent6>
        <a:hlink>
          <a:srgbClr val="6F89F7"/>
        </a:hlink>
        <a:folHlink>
          <a:srgbClr val="4F56A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2">
        <a:dk1>
          <a:srgbClr val="40458C"/>
        </a:dk1>
        <a:lt1>
          <a:srgbClr val="FFFFFF"/>
        </a:lt1>
        <a:dk2>
          <a:srgbClr val="660066"/>
        </a:dk2>
        <a:lt2>
          <a:srgbClr val="B7C1EB"/>
        </a:lt2>
        <a:accent1>
          <a:srgbClr val="ECD882"/>
        </a:accent1>
        <a:accent2>
          <a:srgbClr val="B2B2B2"/>
        </a:accent2>
        <a:accent3>
          <a:srgbClr val="FFFFFF"/>
        </a:accent3>
        <a:accent4>
          <a:srgbClr val="353A77"/>
        </a:accent4>
        <a:accent5>
          <a:srgbClr val="F4E9C1"/>
        </a:accent5>
        <a:accent6>
          <a:srgbClr val="A1A1A1"/>
        </a:accent6>
        <a:hlink>
          <a:srgbClr val="6F89F7"/>
        </a:hlink>
        <a:folHlink>
          <a:srgbClr val="CFDBF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print 3">
        <a:dk1>
          <a:srgbClr val="000000"/>
        </a:dk1>
        <a:lt1>
          <a:srgbClr val="FFFFFF"/>
        </a:lt1>
        <a:dk2>
          <a:srgbClr val="4D4D4D"/>
        </a:dk2>
        <a:lt2>
          <a:srgbClr val="B2B2B2"/>
        </a:lt2>
        <a:accent1>
          <a:srgbClr val="969696"/>
        </a:accent1>
        <a:accent2>
          <a:srgbClr val="EAEAEA"/>
        </a:accent2>
        <a:accent3>
          <a:srgbClr val="FFFFFF"/>
        </a:accent3>
        <a:accent4>
          <a:srgbClr val="000000"/>
        </a:accent4>
        <a:accent5>
          <a:srgbClr val="C9C9C9"/>
        </a:accent5>
        <a:accent6>
          <a:srgbClr val="D4D4D4"/>
        </a:accent6>
        <a:hlink>
          <a:srgbClr val="777777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print 4">
        <a:dk1>
          <a:srgbClr val="333300"/>
        </a:dk1>
        <a:lt1>
          <a:srgbClr val="FFFFFF"/>
        </a:lt1>
        <a:dk2>
          <a:srgbClr val="663300"/>
        </a:dk2>
        <a:lt2>
          <a:srgbClr val="B2B2B2"/>
        </a:lt2>
        <a:accent1>
          <a:srgbClr val="DDC6A7"/>
        </a:accent1>
        <a:accent2>
          <a:srgbClr val="D9C167"/>
        </a:accent2>
        <a:accent3>
          <a:srgbClr val="FFFFFF"/>
        </a:accent3>
        <a:accent4>
          <a:srgbClr val="2A2A00"/>
        </a:accent4>
        <a:accent5>
          <a:srgbClr val="EBDFD0"/>
        </a:accent5>
        <a:accent6>
          <a:srgbClr val="C4AF5D"/>
        </a:accent6>
        <a:hlink>
          <a:srgbClr val="8A7A66"/>
        </a:hlink>
        <a:folHlink>
          <a:srgbClr val="C0AE9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print 5">
        <a:dk1>
          <a:srgbClr val="000000"/>
        </a:dk1>
        <a:lt1>
          <a:srgbClr val="FFFFFF"/>
        </a:lt1>
        <a:dk2>
          <a:srgbClr val="003366"/>
        </a:dk2>
        <a:lt2>
          <a:srgbClr val="CCFFCC"/>
        </a:lt2>
        <a:accent1>
          <a:srgbClr val="006699"/>
        </a:accent1>
        <a:accent2>
          <a:srgbClr val="009999"/>
        </a:accent2>
        <a:accent3>
          <a:srgbClr val="AAADB8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99CC"/>
        </a:hlink>
        <a:folHlink>
          <a:srgbClr val="0045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6">
        <a:dk1>
          <a:srgbClr val="000000"/>
        </a:dk1>
        <a:lt1>
          <a:srgbClr val="FFFFFF"/>
        </a:lt1>
        <a:dk2>
          <a:srgbClr val="004A48"/>
        </a:dk2>
        <a:lt2>
          <a:srgbClr val="33CCCC"/>
        </a:lt2>
        <a:accent1>
          <a:srgbClr val="006699"/>
        </a:accent1>
        <a:accent2>
          <a:srgbClr val="009999"/>
        </a:accent2>
        <a:accent3>
          <a:srgbClr val="AAB1B1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CC99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7">
        <a:dk1>
          <a:srgbClr val="000000"/>
        </a:dk1>
        <a:lt1>
          <a:srgbClr val="FFFFFF"/>
        </a:lt1>
        <a:dk2>
          <a:srgbClr val="333300"/>
        </a:dk2>
        <a:lt2>
          <a:srgbClr val="FFFFCC"/>
        </a:lt2>
        <a:accent1>
          <a:srgbClr val="CC9900"/>
        </a:accent1>
        <a:accent2>
          <a:srgbClr val="CC6600"/>
        </a:accent2>
        <a:accent3>
          <a:srgbClr val="ADAD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808000"/>
        </a:hlink>
        <a:folHlink>
          <a:srgbClr val="525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8">
        <a:dk1>
          <a:srgbClr val="003D62"/>
        </a:dk1>
        <a:lt1>
          <a:srgbClr val="FFFFFF"/>
        </a:lt1>
        <a:dk2>
          <a:srgbClr val="006699"/>
        </a:dk2>
        <a:lt2>
          <a:srgbClr val="C8D1DA"/>
        </a:lt2>
        <a:accent1>
          <a:srgbClr val="9AC0EA"/>
        </a:accent1>
        <a:accent2>
          <a:srgbClr val="80C3C8"/>
        </a:accent2>
        <a:accent3>
          <a:srgbClr val="FFFFFF"/>
        </a:accent3>
        <a:accent4>
          <a:srgbClr val="003353"/>
        </a:accent4>
        <a:accent5>
          <a:srgbClr val="CADCF3"/>
        </a:accent5>
        <a:accent6>
          <a:srgbClr val="73B0B5"/>
        </a:accent6>
        <a:hlink>
          <a:srgbClr val="81ABCB"/>
        </a:hlink>
        <a:folHlink>
          <a:srgbClr val="B6CBD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Designs\Straight Edge.pot</Template>
  <TotalTime>35666</TotalTime>
  <Words>1534</Words>
  <Application>Microsoft Office PowerPoint</Application>
  <PresentationFormat>On-screen Show (4:3)</PresentationFormat>
  <Paragraphs>190</Paragraphs>
  <Slides>17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Blueprint</vt:lpstr>
      <vt:lpstr>НАСТАВНА ЈЕДИНИЦА 9:    Основе фармакогенетике   </vt:lpstr>
      <vt:lpstr>Фармакогенетика - дефиниција и циљ -</vt:lpstr>
      <vt:lpstr>Индивидуализација терапије -фактори од значаја-</vt:lpstr>
      <vt:lpstr>Основе (фармако)генетике</vt:lpstr>
      <vt:lpstr>Генске варијације</vt:lpstr>
      <vt:lpstr>Генске варијације - генски полиморфизам -</vt:lpstr>
      <vt:lpstr>Генске варијације - генске мутације -</vt:lpstr>
      <vt:lpstr>Фармакогенетика   - основне методе -</vt:lpstr>
      <vt:lpstr>Генотипизација - основни принципи PCR методе -</vt:lpstr>
      <vt:lpstr>Генотипизација - основни принципи PCR методе -</vt:lpstr>
      <vt:lpstr>Фармакогенетика  - примена у истраживањима -</vt:lpstr>
      <vt:lpstr>Фармакогенетика  - примена у истраживањима -</vt:lpstr>
      <vt:lpstr>Фармакогенетика  - примена у клиничкој пракси -</vt:lpstr>
      <vt:lpstr>Фармакогенетика  - примена у клиничкој пракси -</vt:lpstr>
      <vt:lpstr>Фармакогенетски тест - клиничка валидност -</vt:lpstr>
      <vt:lpstr>Фармакогенетски тест - клиничка значајност -</vt:lpstr>
      <vt:lpstr>Фармакогенетика  - примена у клиничкој пракси -</vt:lpstr>
    </vt:vector>
  </TitlesOfParts>
  <Company>Judy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Fluid &amp; Electrolytes Management</dc:title>
  <dc:creator>Judy</dc:creator>
  <cp:lastModifiedBy>Natasa</cp:lastModifiedBy>
  <cp:revision>805</cp:revision>
  <dcterms:created xsi:type="dcterms:W3CDTF">2003-08-03T14:03:03Z</dcterms:created>
  <dcterms:modified xsi:type="dcterms:W3CDTF">2020-10-03T05:31:04Z</dcterms:modified>
</cp:coreProperties>
</file>

<file path=docProps/thumbnail.jpeg>
</file>